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Open Sans" panose="020B0606030504020204" pitchFamily="34" charset="0"/>
      <p:regular r:id="rId17"/>
      <p:bold r:id="rId18"/>
    </p:embeddedFont>
    <p:embeddedFont>
      <p:font typeface="Open Sans Bold" panose="020B0806030504020204" pitchFamily="34" charset="0"/>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6" d="100"/>
          <a:sy n="66" d="100"/>
        </p:scale>
        <p:origin x="79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5118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7.pn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37522"/>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Production line to assemble Doors</a:t>
            </a:r>
            <a:endParaRPr lang="en-US" sz="4450" dirty="0"/>
          </a:p>
        </p:txBody>
      </p:sp>
      <p:sp>
        <p:nvSpPr>
          <p:cNvPr id="4" name="Shape 1"/>
          <p:cNvSpPr/>
          <p:nvPr/>
        </p:nvSpPr>
        <p:spPr>
          <a:xfrm>
            <a:off x="6280190" y="4812149"/>
            <a:ext cx="362903" cy="362903"/>
          </a:xfrm>
          <a:prstGeom prst="roundRect">
            <a:avLst>
              <a:gd name="adj" fmla="val 25194296"/>
            </a:avLst>
          </a:prstGeom>
          <a:noFill/>
          <a:ln w="7620">
            <a:solidFill>
              <a:srgbClr val="FFFFFF"/>
            </a:solidFill>
            <a:prstDash val="solid"/>
          </a:ln>
        </p:spPr>
      </p:sp>
      <p:sp>
        <p:nvSpPr>
          <p:cNvPr id="6" name="Text 2"/>
          <p:cNvSpPr/>
          <p:nvPr/>
        </p:nvSpPr>
        <p:spPr>
          <a:xfrm>
            <a:off x="6280190" y="5135286"/>
            <a:ext cx="5356671" cy="396835"/>
          </a:xfrm>
          <a:prstGeom prst="rect">
            <a:avLst/>
          </a:prstGeom>
          <a:noFill/>
          <a:ln/>
        </p:spPr>
        <p:txBody>
          <a:bodyPr wrap="none" lIns="0" tIns="0" rIns="0" bIns="0" rtlCol="0" anchor="t"/>
          <a:lstStyle/>
          <a:p>
            <a:pPr marL="0" indent="0" algn="l">
              <a:lnSpc>
                <a:spcPts val="3100"/>
              </a:lnSpc>
              <a:buNone/>
            </a:pPr>
            <a:r>
              <a:rPr lang="en-US" sz="2200" b="1" dirty="0">
                <a:solidFill>
                  <a:srgbClr val="333F70"/>
                </a:solidFill>
                <a:latin typeface="Open Sans Bold" pitchFamily="34" charset="0"/>
                <a:ea typeface="Open Sans Bold" pitchFamily="34" charset="-122"/>
                <a:cs typeface="Open Sans Bold" pitchFamily="34" charset="-120"/>
              </a:rPr>
              <a:t>Alireza </a:t>
            </a:r>
            <a:r>
              <a:rPr lang="en-US" sz="2200" b="1" dirty="0" err="1">
                <a:solidFill>
                  <a:srgbClr val="333F70"/>
                </a:solidFill>
                <a:latin typeface="Open Sans Bold" pitchFamily="34" charset="0"/>
                <a:ea typeface="Open Sans Bold" pitchFamily="34" charset="-122"/>
                <a:cs typeface="Open Sans Bold" pitchFamily="34" charset="-120"/>
              </a:rPr>
              <a:t>Jarolahi</a:t>
            </a:r>
            <a:r>
              <a:rPr lang="en-US" sz="2200" b="1" dirty="0">
                <a:solidFill>
                  <a:srgbClr val="333F70"/>
                </a:solidFill>
                <a:latin typeface="Open Sans Bold" pitchFamily="34" charset="0"/>
                <a:ea typeface="Open Sans Bold" pitchFamily="34" charset="-122"/>
                <a:cs typeface="Open Sans Bold" pitchFamily="34" charset="-120"/>
              </a:rPr>
              <a:t>    </a:t>
            </a:r>
            <a:r>
              <a:rPr lang="en-US" sz="2200" b="1" dirty="0" err="1">
                <a:solidFill>
                  <a:srgbClr val="333F70"/>
                </a:solidFill>
                <a:latin typeface="Open Sans Bold" pitchFamily="34" charset="0"/>
                <a:ea typeface="Open Sans Bold" pitchFamily="34" charset="-122"/>
                <a:cs typeface="Open Sans Bold" pitchFamily="34" charset="-120"/>
              </a:rPr>
              <a:t>Artin</a:t>
            </a:r>
            <a:r>
              <a:rPr lang="en-US" sz="2200" b="1" dirty="0">
                <a:solidFill>
                  <a:srgbClr val="333F70"/>
                </a:solidFill>
                <a:latin typeface="Open Sans Bold" pitchFamily="34" charset="0"/>
                <a:ea typeface="Open Sans Bold" pitchFamily="34" charset="-122"/>
                <a:cs typeface="Open Sans Bold" pitchFamily="34" charset="-120"/>
              </a:rPr>
              <a:t> </a:t>
            </a:r>
            <a:r>
              <a:rPr lang="en-US" sz="2200" b="1" dirty="0" err="1">
                <a:solidFill>
                  <a:srgbClr val="333F70"/>
                </a:solidFill>
                <a:latin typeface="Open Sans Bold" pitchFamily="34" charset="0"/>
                <a:ea typeface="Open Sans Bold" pitchFamily="34" charset="-122"/>
                <a:cs typeface="Open Sans Bold" pitchFamily="34" charset="-120"/>
              </a:rPr>
              <a:t>Mokhtariha</a:t>
            </a:r>
            <a:r>
              <a:rPr lang="en-US" sz="2200" b="1" dirty="0">
                <a:solidFill>
                  <a:srgbClr val="333F70"/>
                </a:solidFill>
                <a:latin typeface="Open Sans Bold" pitchFamily="34" charset="0"/>
                <a:ea typeface="Open Sans Bold" pitchFamily="34" charset="-122"/>
                <a:cs typeface="Open Sans Bold" pitchFamily="34" charset="-120"/>
              </a:rPr>
              <a:t>    Mohsen Hashemi</a:t>
            </a:r>
            <a:endParaRPr lang="en-US" sz="2200" dirty="0"/>
          </a:p>
        </p:txBody>
      </p:sp>
      <p:sp>
        <p:nvSpPr>
          <p:cNvPr id="7" name="Text 2">
            <a:extLst>
              <a:ext uri="{FF2B5EF4-FFF2-40B4-BE49-F238E27FC236}">
                <a16:creationId xmlns:a16="http://schemas.microsoft.com/office/drawing/2014/main" id="{FFAC56C3-5A75-450F-A800-16C2A1A36A2F}"/>
              </a:ext>
            </a:extLst>
          </p:cNvPr>
          <p:cNvSpPr/>
          <p:nvPr/>
        </p:nvSpPr>
        <p:spPr>
          <a:xfrm>
            <a:off x="6280189" y="4596765"/>
            <a:ext cx="5356671" cy="396835"/>
          </a:xfrm>
          <a:prstGeom prst="rect">
            <a:avLst/>
          </a:prstGeom>
          <a:noFill/>
          <a:ln/>
        </p:spPr>
        <p:txBody>
          <a:bodyPr wrap="none" lIns="0" tIns="0" rIns="0" bIns="0" rtlCol="0" anchor="t"/>
          <a:lstStyle/>
          <a:p>
            <a:pPr marL="0" indent="0" algn="l">
              <a:lnSpc>
                <a:spcPts val="3100"/>
              </a:lnSpc>
              <a:buNone/>
            </a:pPr>
            <a:r>
              <a:rPr lang="en-US" sz="2200" b="1" dirty="0">
                <a:solidFill>
                  <a:srgbClr val="333F70"/>
                </a:solidFill>
                <a:latin typeface="Open Sans Bold" pitchFamily="34" charset="0"/>
                <a:ea typeface="Open Sans Bold" pitchFamily="34" charset="-122"/>
                <a:cs typeface="Open Sans Bold" pitchFamily="34" charset="-120"/>
              </a:rPr>
              <a:t>Dr. </a:t>
            </a:r>
            <a:r>
              <a:rPr lang="en-US" sz="2200" b="1" dirty="0" err="1">
                <a:solidFill>
                  <a:srgbClr val="333F70"/>
                </a:solidFill>
                <a:latin typeface="Open Sans Bold" pitchFamily="34" charset="0"/>
                <a:ea typeface="Open Sans Bold" pitchFamily="34" charset="-122"/>
                <a:cs typeface="Open Sans Bold" pitchFamily="34" charset="-120"/>
              </a:rPr>
              <a:t>Zabihifar</a:t>
            </a:r>
            <a:r>
              <a:rPr lang="en-US" sz="2200" b="1" dirty="0">
                <a:solidFill>
                  <a:srgbClr val="333F70"/>
                </a:solidFill>
                <a:latin typeface="Open Sans Bold" pitchFamily="34" charset="0"/>
                <a:ea typeface="Open Sans Bold" pitchFamily="34" charset="-122"/>
                <a:cs typeface="Open Sans Bold" pitchFamily="34" charset="-120"/>
              </a:rPr>
              <a:t>  - Industrial Robotics – Winter 2025</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282083"/>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Future Work</a:t>
            </a:r>
            <a:endParaRPr lang="en-US" sz="4450" dirty="0"/>
          </a:p>
        </p:txBody>
      </p:sp>
      <p:sp>
        <p:nvSpPr>
          <p:cNvPr id="4" name="Text 1"/>
          <p:cNvSpPr/>
          <p:nvPr/>
        </p:nvSpPr>
        <p:spPr>
          <a:xfrm>
            <a:off x="793790" y="5331023"/>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Future work could involve expanding the simulation to include additional tasks such as quality inspection and packaging. The simulation could also be enhanced by incorporating more realistic models of the car doors, hinges, and other components. Additionally, the simulation could be used to explore different robot configurations and workcell layouts to optimize the assembly process further.</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87956" y="619125"/>
            <a:ext cx="5628918" cy="703659"/>
          </a:xfrm>
          <a:prstGeom prst="rect">
            <a:avLst/>
          </a:prstGeom>
          <a:noFill/>
          <a:ln/>
        </p:spPr>
        <p:txBody>
          <a:bodyPr wrap="none" lIns="0" tIns="0" rIns="0" bIns="0" rtlCol="0" anchor="t"/>
          <a:lstStyle/>
          <a:p>
            <a:pPr marL="0" indent="0">
              <a:lnSpc>
                <a:spcPts val="5500"/>
              </a:lnSpc>
              <a:buNone/>
            </a:pPr>
            <a:r>
              <a:rPr lang="en-US" sz="4400" b="1" dirty="0">
                <a:solidFill>
                  <a:srgbClr val="333F70"/>
                </a:solidFill>
                <a:latin typeface="Unbounded Bold" pitchFamily="34" charset="0"/>
                <a:ea typeface="Unbounded Bold" pitchFamily="34" charset="-122"/>
                <a:cs typeface="Unbounded Bold" pitchFamily="34" charset="-120"/>
              </a:rPr>
              <a:t>Introduction</a:t>
            </a:r>
            <a:endParaRPr lang="en-US" sz="4400" dirty="0"/>
          </a:p>
        </p:txBody>
      </p:sp>
      <p:sp>
        <p:nvSpPr>
          <p:cNvPr id="3" name="Text 1"/>
          <p:cNvSpPr/>
          <p:nvPr/>
        </p:nvSpPr>
        <p:spPr>
          <a:xfrm>
            <a:off x="787956" y="1773079"/>
            <a:ext cx="13054489" cy="1800820"/>
          </a:xfrm>
          <a:prstGeom prst="rect">
            <a:avLst/>
          </a:prstGeom>
          <a:noFill/>
          <a:ln/>
        </p:spPr>
        <p:txBody>
          <a:bodyPr wrap="square" lIns="0" tIns="0" rIns="0" bIns="0" rtlCol="0" anchor="t"/>
          <a:lstStyle/>
          <a:p>
            <a:pPr marL="0" indent="0">
              <a:lnSpc>
                <a:spcPts val="2800"/>
              </a:lnSpc>
              <a:buNone/>
            </a:pPr>
            <a:r>
              <a:rPr lang="en-US" sz="1750" dirty="0">
                <a:solidFill>
                  <a:srgbClr val="333F70"/>
                </a:solidFill>
                <a:latin typeface="Open Sans" pitchFamily="34" charset="0"/>
                <a:ea typeface="Open Sans" pitchFamily="34" charset="-122"/>
                <a:cs typeface="Open Sans" pitchFamily="34" charset="-120"/>
              </a:rPr>
              <a:t>The project involves simulating a production line for assembling car doors using RoboDK, a powerful and versatile offline programming and simulation software for industrial robots. The objective of this simulation is to automate the process of picking up car doors from a designated table, placing them on the car, and attaching them via hinges. This simulation was carried out using two Kuka KR50 R2500 arm robots, positioned symmetrically on the left and right sides of the production line.</a:t>
            </a:r>
            <a:endParaRPr lang="en-US" sz="1750" dirty="0"/>
          </a:p>
        </p:txBody>
      </p:sp>
      <p:sp>
        <p:nvSpPr>
          <p:cNvPr id="4" name="Text 2"/>
          <p:cNvSpPr/>
          <p:nvPr/>
        </p:nvSpPr>
        <p:spPr>
          <a:xfrm>
            <a:off x="787956" y="3911560"/>
            <a:ext cx="2814399" cy="3518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Objective</a:t>
            </a:r>
            <a:endParaRPr lang="en-US" sz="2200" dirty="0"/>
          </a:p>
        </p:txBody>
      </p:sp>
      <p:sp>
        <p:nvSpPr>
          <p:cNvPr id="5" name="Text 3"/>
          <p:cNvSpPr/>
          <p:nvPr/>
        </p:nvSpPr>
        <p:spPr>
          <a:xfrm>
            <a:off x="787956" y="4601051"/>
            <a:ext cx="13054489" cy="720328"/>
          </a:xfrm>
          <a:prstGeom prst="rect">
            <a:avLst/>
          </a:prstGeom>
          <a:noFill/>
          <a:ln/>
        </p:spPr>
        <p:txBody>
          <a:bodyPr wrap="square" lIns="0" tIns="0" rIns="0" bIns="0" rtlCol="0" anchor="t"/>
          <a:lstStyle/>
          <a:p>
            <a:pPr marL="0" indent="0">
              <a:lnSpc>
                <a:spcPts val="2800"/>
              </a:lnSpc>
              <a:buNone/>
            </a:pPr>
            <a:r>
              <a:rPr lang="en-US" sz="1750" dirty="0">
                <a:solidFill>
                  <a:srgbClr val="333F70"/>
                </a:solidFill>
                <a:latin typeface="Open Sans" pitchFamily="34" charset="0"/>
                <a:ea typeface="Open Sans" pitchFamily="34" charset="-122"/>
                <a:cs typeface="Open Sans" pitchFamily="34" charset="-120"/>
              </a:rPr>
              <a:t>The primary goal of the project was to design and simulate an automated assembly line in RoboDK to assemble car doors, with the following key steps:</a:t>
            </a:r>
            <a:endParaRPr lang="en-US" sz="1750" dirty="0"/>
          </a:p>
        </p:txBody>
      </p:sp>
      <p:sp>
        <p:nvSpPr>
          <p:cNvPr id="6" name="Text 4"/>
          <p:cNvSpPr/>
          <p:nvPr/>
        </p:nvSpPr>
        <p:spPr>
          <a:xfrm>
            <a:off x="787956" y="5574625"/>
            <a:ext cx="13054489" cy="360164"/>
          </a:xfrm>
          <a:prstGeom prst="rect">
            <a:avLst/>
          </a:prstGeom>
          <a:noFill/>
          <a:ln/>
        </p:spPr>
        <p:txBody>
          <a:bodyPr wrap="none" lIns="0" tIns="0" rIns="0" bIns="0" rtlCol="0" anchor="t"/>
          <a:lstStyle/>
          <a:p>
            <a:pPr marL="342900" indent="-342900">
              <a:lnSpc>
                <a:spcPts val="2800"/>
              </a:lnSpc>
              <a:buSzPct val="100000"/>
              <a:buFont typeface="+mj-lt"/>
              <a:buAutoNum type="arabicPeriod"/>
            </a:pPr>
            <a:r>
              <a:rPr lang="en-US" sz="1750" dirty="0">
                <a:solidFill>
                  <a:srgbClr val="333F70"/>
                </a:solidFill>
                <a:latin typeface="Open Sans" pitchFamily="34" charset="0"/>
                <a:ea typeface="Open Sans" pitchFamily="34" charset="-122"/>
                <a:cs typeface="Open Sans" pitchFamily="34" charset="-120"/>
              </a:rPr>
              <a:t>Picking up the car doors from a designated table.</a:t>
            </a:r>
            <a:endParaRPr lang="en-US" sz="1750" dirty="0"/>
          </a:p>
        </p:txBody>
      </p:sp>
      <p:sp>
        <p:nvSpPr>
          <p:cNvPr id="7" name="Text 5"/>
          <p:cNvSpPr/>
          <p:nvPr/>
        </p:nvSpPr>
        <p:spPr>
          <a:xfrm>
            <a:off x="787956" y="6013490"/>
            <a:ext cx="13054489" cy="360164"/>
          </a:xfrm>
          <a:prstGeom prst="rect">
            <a:avLst/>
          </a:prstGeom>
          <a:noFill/>
          <a:ln/>
        </p:spPr>
        <p:txBody>
          <a:bodyPr wrap="none" lIns="0" tIns="0" rIns="0" bIns="0" rtlCol="0" anchor="t"/>
          <a:lstStyle/>
          <a:p>
            <a:pPr marL="342900" indent="-342900">
              <a:lnSpc>
                <a:spcPts val="2800"/>
              </a:lnSpc>
              <a:buSzPct val="100000"/>
              <a:buFont typeface="+mj-lt"/>
              <a:buAutoNum type="arabicPeriod" startAt="2"/>
            </a:pPr>
            <a:r>
              <a:rPr lang="en-US" sz="1750" dirty="0">
                <a:solidFill>
                  <a:srgbClr val="333F70"/>
                </a:solidFill>
                <a:latin typeface="Open Sans" pitchFamily="34" charset="0"/>
                <a:ea typeface="Open Sans" pitchFamily="34" charset="-122"/>
                <a:cs typeface="Open Sans" pitchFamily="34" charset="-120"/>
              </a:rPr>
              <a:t>Placing the doors onto a car.</a:t>
            </a:r>
            <a:endParaRPr lang="en-US" sz="1750" dirty="0"/>
          </a:p>
        </p:txBody>
      </p:sp>
      <p:sp>
        <p:nvSpPr>
          <p:cNvPr id="8" name="Text 6"/>
          <p:cNvSpPr/>
          <p:nvPr/>
        </p:nvSpPr>
        <p:spPr>
          <a:xfrm>
            <a:off x="787956" y="6452354"/>
            <a:ext cx="13054489" cy="360164"/>
          </a:xfrm>
          <a:prstGeom prst="rect">
            <a:avLst/>
          </a:prstGeom>
          <a:noFill/>
          <a:ln/>
        </p:spPr>
        <p:txBody>
          <a:bodyPr wrap="none" lIns="0" tIns="0" rIns="0" bIns="0" rtlCol="0" anchor="t"/>
          <a:lstStyle/>
          <a:p>
            <a:pPr marL="342900" indent="-342900">
              <a:lnSpc>
                <a:spcPts val="2800"/>
              </a:lnSpc>
              <a:buSzPct val="100000"/>
              <a:buFont typeface="+mj-lt"/>
              <a:buAutoNum type="arabicPeriod" startAt="3"/>
            </a:pPr>
            <a:r>
              <a:rPr lang="en-US" sz="1750" dirty="0">
                <a:solidFill>
                  <a:srgbClr val="333F70"/>
                </a:solidFill>
                <a:latin typeface="Open Sans" pitchFamily="34" charset="0"/>
                <a:ea typeface="Open Sans" pitchFamily="34" charset="-122"/>
                <a:cs typeface="Open Sans" pitchFamily="34" charset="-120"/>
              </a:rPr>
              <a:t>Attaching the doors using hinges designed for the simulation.</a:t>
            </a:r>
            <a:endParaRPr lang="en-US" sz="1750" dirty="0"/>
          </a:p>
        </p:txBody>
      </p:sp>
      <p:sp>
        <p:nvSpPr>
          <p:cNvPr id="9" name="Text 7"/>
          <p:cNvSpPr/>
          <p:nvPr/>
        </p:nvSpPr>
        <p:spPr>
          <a:xfrm>
            <a:off x="787956" y="6891218"/>
            <a:ext cx="13054489" cy="720328"/>
          </a:xfrm>
          <a:prstGeom prst="rect">
            <a:avLst/>
          </a:prstGeom>
          <a:noFill/>
          <a:ln/>
        </p:spPr>
        <p:txBody>
          <a:bodyPr wrap="square" lIns="0" tIns="0" rIns="0" bIns="0" rtlCol="0" anchor="t"/>
          <a:lstStyle/>
          <a:p>
            <a:pPr marL="342900" indent="-342900">
              <a:lnSpc>
                <a:spcPts val="2800"/>
              </a:lnSpc>
              <a:buSzPct val="100000"/>
              <a:buFont typeface="+mj-lt"/>
              <a:buAutoNum type="arabicPeriod" startAt="4"/>
            </a:pPr>
            <a:r>
              <a:rPr lang="en-US" sz="1750" dirty="0">
                <a:solidFill>
                  <a:srgbClr val="333F70"/>
                </a:solidFill>
                <a:latin typeface="Open Sans" pitchFamily="34" charset="0"/>
                <a:ea typeface="Open Sans" pitchFamily="34" charset="-122"/>
                <a:cs typeface="Open Sans" pitchFamily="34" charset="-120"/>
              </a:rPr>
              <a:t>Ensuring that the robots perform the required tasks with precision, with inverse kinematics handled automatically by RoboDK.</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678656"/>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System Setup</a:t>
            </a:r>
            <a:endParaRPr lang="en-US" sz="4450" dirty="0"/>
          </a:p>
        </p:txBody>
      </p:sp>
      <p:sp>
        <p:nvSpPr>
          <p:cNvPr id="3" name="Shape 1"/>
          <p:cNvSpPr/>
          <p:nvPr/>
        </p:nvSpPr>
        <p:spPr>
          <a:xfrm>
            <a:off x="223361" y="1210270"/>
            <a:ext cx="510302" cy="510302"/>
          </a:xfrm>
          <a:prstGeom prst="roundRect">
            <a:avLst>
              <a:gd name="adj" fmla="val 18669"/>
            </a:avLst>
          </a:prstGeom>
          <a:solidFill>
            <a:srgbClr val="D6F5EE"/>
          </a:solidFill>
          <a:ln w="7620">
            <a:solidFill>
              <a:srgbClr val="BCDBD4"/>
            </a:solidFill>
            <a:prstDash val="solid"/>
          </a:ln>
        </p:spPr>
      </p:sp>
      <p:sp>
        <p:nvSpPr>
          <p:cNvPr id="4" name="Text 2"/>
          <p:cNvSpPr/>
          <p:nvPr/>
        </p:nvSpPr>
        <p:spPr>
          <a:xfrm>
            <a:off x="390048" y="1295281"/>
            <a:ext cx="176927"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1</a:t>
            </a:r>
            <a:endParaRPr lang="en-US" sz="2650" dirty="0"/>
          </a:p>
        </p:txBody>
      </p:sp>
      <p:sp>
        <p:nvSpPr>
          <p:cNvPr id="5" name="Text 3"/>
          <p:cNvSpPr/>
          <p:nvPr/>
        </p:nvSpPr>
        <p:spPr>
          <a:xfrm>
            <a:off x="960477" y="121027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Robots Used</a:t>
            </a:r>
            <a:endParaRPr lang="en-US" sz="2200" dirty="0"/>
          </a:p>
        </p:txBody>
      </p:sp>
      <p:sp>
        <p:nvSpPr>
          <p:cNvPr id="6" name="Text 4"/>
          <p:cNvSpPr/>
          <p:nvPr/>
        </p:nvSpPr>
        <p:spPr>
          <a:xfrm>
            <a:off x="960477" y="1700689"/>
            <a:ext cx="5670947" cy="2540318"/>
          </a:xfrm>
          <a:prstGeom prst="rect">
            <a:avLst/>
          </a:prstGeom>
          <a:noFill/>
          <a:ln/>
        </p:spPr>
        <p:txBody>
          <a:bodyPr wrap="square" lIns="0" tIns="0" rIns="0" bIns="0" rtlCol="0" anchor="t"/>
          <a:lstStyle/>
          <a:p>
            <a:pPr marL="0" indent="0">
              <a:lnSpc>
                <a:spcPts val="2850"/>
              </a:lnSpc>
              <a:buNone/>
            </a:pPr>
            <a:r>
              <a:rPr lang="en-US" sz="1750" b="1" dirty="0">
                <a:solidFill>
                  <a:srgbClr val="333F70"/>
                </a:solidFill>
                <a:latin typeface="Open Sans" pitchFamily="34" charset="0"/>
                <a:ea typeface="Open Sans" pitchFamily="34" charset="-122"/>
                <a:cs typeface="Open Sans" pitchFamily="34" charset="-120"/>
              </a:rPr>
              <a:t>Kuka KR50 R2500 arm robots</a:t>
            </a:r>
            <a:r>
              <a:rPr lang="en-US" sz="1750" dirty="0">
                <a:solidFill>
                  <a:srgbClr val="333F70"/>
                </a:solidFill>
                <a:latin typeface="Open Sans" pitchFamily="34" charset="0"/>
                <a:ea typeface="Open Sans" pitchFamily="34" charset="-122"/>
                <a:cs typeface="Open Sans" pitchFamily="34" charset="-120"/>
              </a:rPr>
              <a:t>: Two Kuka KR50 R2500 robots were employed in the simulation. One robot operates on the left side of the assembly line, and the other operates on the right side. These robots are industrial-grade robotic arms, capable of handling various tasks such as pick and place, assembly, and welding.</a:t>
            </a:r>
            <a:endParaRPr lang="en-US" sz="1750" dirty="0"/>
          </a:p>
        </p:txBody>
      </p:sp>
      <p:sp>
        <p:nvSpPr>
          <p:cNvPr id="11" name="Shape 9"/>
          <p:cNvSpPr/>
          <p:nvPr/>
        </p:nvSpPr>
        <p:spPr>
          <a:xfrm>
            <a:off x="223361" y="6418043"/>
            <a:ext cx="510302" cy="510302"/>
          </a:xfrm>
          <a:prstGeom prst="roundRect">
            <a:avLst>
              <a:gd name="adj" fmla="val 18669"/>
            </a:avLst>
          </a:prstGeom>
          <a:solidFill>
            <a:srgbClr val="D6F5EE"/>
          </a:solidFill>
          <a:ln w="7620">
            <a:solidFill>
              <a:srgbClr val="BCDBD4"/>
            </a:solidFill>
            <a:prstDash val="solid"/>
          </a:ln>
        </p:spPr>
      </p:sp>
      <p:sp>
        <p:nvSpPr>
          <p:cNvPr id="12" name="Text 10"/>
          <p:cNvSpPr/>
          <p:nvPr/>
        </p:nvSpPr>
        <p:spPr>
          <a:xfrm>
            <a:off x="335756" y="6503054"/>
            <a:ext cx="285512"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3</a:t>
            </a:r>
            <a:endParaRPr lang="en-US" sz="2650" dirty="0"/>
          </a:p>
        </p:txBody>
      </p:sp>
      <p:sp>
        <p:nvSpPr>
          <p:cNvPr id="13" name="Text 11"/>
          <p:cNvSpPr/>
          <p:nvPr/>
        </p:nvSpPr>
        <p:spPr>
          <a:xfrm>
            <a:off x="960477" y="641804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Payload</a:t>
            </a:r>
            <a:endParaRPr lang="en-US" sz="2200" dirty="0"/>
          </a:p>
        </p:txBody>
      </p:sp>
      <p:sp>
        <p:nvSpPr>
          <p:cNvPr id="14" name="Text 12"/>
          <p:cNvSpPr/>
          <p:nvPr/>
        </p:nvSpPr>
        <p:spPr>
          <a:xfrm>
            <a:off x="960477" y="6908462"/>
            <a:ext cx="5670947"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With a payload of 50 kg, these robots can comfortably handle the weight of a typical car door.</a:t>
            </a:r>
            <a:endParaRPr lang="en-US" sz="1750" dirty="0"/>
          </a:p>
        </p:txBody>
      </p:sp>
      <p:sp>
        <p:nvSpPr>
          <p:cNvPr id="15" name="Shape 13"/>
          <p:cNvSpPr/>
          <p:nvPr/>
        </p:nvSpPr>
        <p:spPr>
          <a:xfrm>
            <a:off x="7678684" y="5863165"/>
            <a:ext cx="510302" cy="510302"/>
          </a:xfrm>
          <a:prstGeom prst="roundRect">
            <a:avLst>
              <a:gd name="adj" fmla="val 18669"/>
            </a:avLst>
          </a:prstGeom>
          <a:solidFill>
            <a:srgbClr val="D6F5EE"/>
          </a:solidFill>
          <a:ln w="7620">
            <a:solidFill>
              <a:srgbClr val="BCDBD4"/>
            </a:solidFill>
            <a:prstDash val="solid"/>
          </a:ln>
        </p:spPr>
      </p:sp>
      <p:sp>
        <p:nvSpPr>
          <p:cNvPr id="16" name="Text 14"/>
          <p:cNvSpPr/>
          <p:nvPr/>
        </p:nvSpPr>
        <p:spPr>
          <a:xfrm>
            <a:off x="7787388" y="5948176"/>
            <a:ext cx="292894"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4</a:t>
            </a:r>
            <a:endParaRPr lang="en-US" sz="2650" dirty="0"/>
          </a:p>
        </p:txBody>
      </p:sp>
      <p:sp>
        <p:nvSpPr>
          <p:cNvPr id="17" name="Text 15"/>
          <p:cNvSpPr/>
          <p:nvPr/>
        </p:nvSpPr>
        <p:spPr>
          <a:xfrm>
            <a:off x="8415800" y="5863165"/>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Precision</a:t>
            </a:r>
            <a:endParaRPr lang="en-US" sz="2200" dirty="0"/>
          </a:p>
        </p:txBody>
      </p:sp>
      <p:sp>
        <p:nvSpPr>
          <p:cNvPr id="18" name="Text 16"/>
          <p:cNvSpPr/>
          <p:nvPr/>
        </p:nvSpPr>
        <p:spPr>
          <a:xfrm>
            <a:off x="8415800" y="6631728"/>
            <a:ext cx="5670947" cy="1451610"/>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The precision of the Kuka KR50 allows for accurate placement and attachment of the doors, ensuring that the assembly process remains efficient and error-free.</a:t>
            </a:r>
            <a:endParaRPr lang="en-US" sz="1750" dirty="0"/>
          </a:p>
        </p:txBody>
      </p:sp>
      <p:sp>
        <p:nvSpPr>
          <p:cNvPr id="19" name="Shape 5">
            <a:extLst>
              <a:ext uri="{FF2B5EF4-FFF2-40B4-BE49-F238E27FC236}">
                <a16:creationId xmlns:a16="http://schemas.microsoft.com/office/drawing/2014/main" id="{C88494CD-F47C-4F02-BDAF-45816E27F231}"/>
              </a:ext>
            </a:extLst>
          </p:cNvPr>
          <p:cNvSpPr/>
          <p:nvPr/>
        </p:nvSpPr>
        <p:spPr>
          <a:xfrm>
            <a:off x="223361" y="4468098"/>
            <a:ext cx="510302" cy="510302"/>
          </a:xfrm>
          <a:prstGeom prst="roundRect">
            <a:avLst>
              <a:gd name="adj" fmla="val 18669"/>
            </a:avLst>
          </a:prstGeom>
          <a:solidFill>
            <a:srgbClr val="D6F5EE"/>
          </a:solidFill>
          <a:ln w="7620">
            <a:solidFill>
              <a:srgbClr val="BCDBD4"/>
            </a:solidFill>
            <a:prstDash val="solid"/>
          </a:ln>
        </p:spPr>
      </p:sp>
      <p:sp>
        <p:nvSpPr>
          <p:cNvPr id="20" name="Text 6">
            <a:extLst>
              <a:ext uri="{FF2B5EF4-FFF2-40B4-BE49-F238E27FC236}">
                <a16:creationId xmlns:a16="http://schemas.microsoft.com/office/drawing/2014/main" id="{889E4695-8FB9-4BA0-8FB1-017650E5B8CB}"/>
              </a:ext>
            </a:extLst>
          </p:cNvPr>
          <p:cNvSpPr/>
          <p:nvPr/>
        </p:nvSpPr>
        <p:spPr>
          <a:xfrm>
            <a:off x="336470" y="4553109"/>
            <a:ext cx="284083"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2</a:t>
            </a:r>
            <a:endParaRPr lang="en-US" sz="2650" dirty="0"/>
          </a:p>
        </p:txBody>
      </p:sp>
      <p:sp>
        <p:nvSpPr>
          <p:cNvPr id="21" name="Text 7">
            <a:extLst>
              <a:ext uri="{FF2B5EF4-FFF2-40B4-BE49-F238E27FC236}">
                <a16:creationId xmlns:a16="http://schemas.microsoft.com/office/drawing/2014/main" id="{D9B3989E-3DE3-4726-A60D-452B040CB596}"/>
              </a:ext>
            </a:extLst>
          </p:cNvPr>
          <p:cNvSpPr/>
          <p:nvPr/>
        </p:nvSpPr>
        <p:spPr>
          <a:xfrm>
            <a:off x="960477" y="4468098"/>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Reachability</a:t>
            </a:r>
            <a:endParaRPr lang="en-US" sz="2200" dirty="0"/>
          </a:p>
        </p:txBody>
      </p:sp>
      <p:sp>
        <p:nvSpPr>
          <p:cNvPr id="22" name="Text 8">
            <a:extLst>
              <a:ext uri="{FF2B5EF4-FFF2-40B4-BE49-F238E27FC236}">
                <a16:creationId xmlns:a16="http://schemas.microsoft.com/office/drawing/2014/main" id="{E31A87B4-6ADA-4B48-AD39-B7601A05565A}"/>
              </a:ext>
            </a:extLst>
          </p:cNvPr>
          <p:cNvSpPr/>
          <p:nvPr/>
        </p:nvSpPr>
        <p:spPr>
          <a:xfrm>
            <a:off x="960477" y="4958517"/>
            <a:ext cx="5670947" cy="1088708"/>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The Kuka KR50 R2500 robots offer a wide reach and are able to effectively pick up and manipulate the car doors.</a:t>
            </a:r>
            <a:endParaRPr lang="en-US" sz="1750" dirty="0"/>
          </a:p>
        </p:txBody>
      </p:sp>
      <p:pic>
        <p:nvPicPr>
          <p:cNvPr id="24" name="Picture 23">
            <a:extLst>
              <a:ext uri="{FF2B5EF4-FFF2-40B4-BE49-F238E27FC236}">
                <a16:creationId xmlns:a16="http://schemas.microsoft.com/office/drawing/2014/main" id="{0F173CE6-2E17-4E1D-83B9-BAF44714E8E3}"/>
              </a:ext>
            </a:extLst>
          </p:cNvPr>
          <p:cNvPicPr>
            <a:picLocks noChangeAspect="1"/>
          </p:cNvPicPr>
          <p:nvPr/>
        </p:nvPicPr>
        <p:blipFill>
          <a:blip r:embed="rId3"/>
          <a:stretch>
            <a:fillRect/>
          </a:stretch>
        </p:blipFill>
        <p:spPr>
          <a:xfrm>
            <a:off x="6855874" y="1033045"/>
            <a:ext cx="3782856" cy="3782856"/>
          </a:xfrm>
          <a:prstGeom prst="rect">
            <a:avLst/>
          </a:prstGeom>
        </p:spPr>
      </p:pic>
      <p:pic>
        <p:nvPicPr>
          <p:cNvPr id="1030" name="Picture 6" descr="KUKA KR 50 R2500 F">
            <a:extLst>
              <a:ext uri="{FF2B5EF4-FFF2-40B4-BE49-F238E27FC236}">
                <a16:creationId xmlns:a16="http://schemas.microsoft.com/office/drawing/2014/main" id="{FE0625FB-F4DD-4E19-98A7-BC5305FDF4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38730" y="273734"/>
            <a:ext cx="3371059" cy="50657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192FA20-EAB4-4740-9954-06AD935F4E15}"/>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a14:imgEffect>
                  </a14:imgLayer>
                </a14:imgProps>
              </a:ext>
            </a:extLst>
          </a:blip>
          <a:stretch>
            <a:fillRect/>
          </a:stretch>
        </p:blipFill>
        <p:spPr>
          <a:xfrm>
            <a:off x="0" y="-10076"/>
            <a:ext cx="14630400" cy="8229600"/>
          </a:xfrm>
          <a:prstGeom prst="rect">
            <a:avLst/>
          </a:prstGeom>
        </p:spPr>
      </p:pic>
      <p:sp>
        <p:nvSpPr>
          <p:cNvPr id="3" name="Text 0"/>
          <p:cNvSpPr/>
          <p:nvPr/>
        </p:nvSpPr>
        <p:spPr>
          <a:xfrm>
            <a:off x="277186" y="343325"/>
            <a:ext cx="5670590" cy="708779"/>
          </a:xfrm>
          <a:prstGeom prst="rect">
            <a:avLst/>
          </a:prstGeom>
          <a:noFill/>
          <a:ln/>
        </p:spPr>
        <p:txBody>
          <a:bodyPr wrap="none" lIns="0" tIns="0" rIns="0" bIns="0" rtlCol="0" anchor="t"/>
          <a:lstStyle/>
          <a:p>
            <a:pPr marL="0" indent="0">
              <a:lnSpc>
                <a:spcPts val="5550"/>
              </a:lnSpc>
              <a:buNone/>
            </a:pPr>
            <a:r>
              <a:rPr lang="en-US" sz="4450" b="1" dirty="0">
                <a:solidFill>
                  <a:schemeClr val="bg1"/>
                </a:solidFill>
                <a:latin typeface="Unbounded Bold" pitchFamily="34" charset="0"/>
                <a:ea typeface="Unbounded Bold" pitchFamily="34" charset="-122"/>
                <a:cs typeface="Unbounded Bold" pitchFamily="34" charset="-120"/>
              </a:rPr>
              <a:t>The Workcell</a:t>
            </a:r>
            <a:endParaRPr lang="en-US" sz="4450" dirty="0">
              <a:solidFill>
                <a:schemeClr val="bg1"/>
              </a:solidFill>
            </a:endParaRPr>
          </a:p>
        </p:txBody>
      </p:sp>
      <p:sp>
        <p:nvSpPr>
          <p:cNvPr id="4" name="Shape 1"/>
          <p:cNvSpPr/>
          <p:nvPr/>
        </p:nvSpPr>
        <p:spPr>
          <a:xfrm>
            <a:off x="4261039" y="5513642"/>
            <a:ext cx="3914523" cy="2639131"/>
          </a:xfrm>
          <a:prstGeom prst="roundRect">
            <a:avLst>
              <a:gd name="adj" fmla="val 3435"/>
            </a:avLst>
          </a:prstGeom>
          <a:solidFill>
            <a:srgbClr val="D6F5EE"/>
          </a:solidFill>
          <a:ln w="7620">
            <a:solidFill>
              <a:srgbClr val="BCDBD4"/>
            </a:solidFill>
            <a:prstDash val="solid"/>
          </a:ln>
        </p:spPr>
      </p:sp>
      <p:sp>
        <p:nvSpPr>
          <p:cNvPr id="5" name="Text 2"/>
          <p:cNvSpPr/>
          <p:nvPr/>
        </p:nvSpPr>
        <p:spPr>
          <a:xfrm>
            <a:off x="4433587" y="5630269"/>
            <a:ext cx="3028379" cy="337127"/>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Workcell</a:t>
            </a:r>
            <a:endParaRPr lang="en-US" sz="2200" dirty="0"/>
          </a:p>
        </p:txBody>
      </p:sp>
      <p:sp>
        <p:nvSpPr>
          <p:cNvPr id="6" name="Text 3"/>
          <p:cNvSpPr/>
          <p:nvPr/>
        </p:nvSpPr>
        <p:spPr>
          <a:xfrm>
            <a:off x="4383081" y="6082092"/>
            <a:ext cx="3413714" cy="1726418"/>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The workcell consists of the two robots positioned to work together in a coordinated manner to perform the assembly tasks.</a:t>
            </a:r>
            <a:endParaRPr lang="en-US" sz="1750" dirty="0"/>
          </a:p>
        </p:txBody>
      </p:sp>
      <p:sp>
        <p:nvSpPr>
          <p:cNvPr id="7" name="Shape 4"/>
          <p:cNvSpPr/>
          <p:nvPr/>
        </p:nvSpPr>
        <p:spPr>
          <a:xfrm>
            <a:off x="11123793" y="76827"/>
            <a:ext cx="3413713" cy="2313112"/>
          </a:xfrm>
          <a:prstGeom prst="roundRect">
            <a:avLst>
              <a:gd name="adj" fmla="val 3435"/>
            </a:avLst>
          </a:prstGeom>
          <a:solidFill>
            <a:srgbClr val="D6F5EE"/>
          </a:solidFill>
          <a:ln w="7620">
            <a:solidFill>
              <a:srgbClr val="BCDBD4"/>
            </a:solidFill>
            <a:prstDash val="solid"/>
          </a:ln>
        </p:spPr>
      </p:sp>
      <p:sp>
        <p:nvSpPr>
          <p:cNvPr id="8" name="Text 5"/>
          <p:cNvSpPr/>
          <p:nvPr/>
        </p:nvSpPr>
        <p:spPr>
          <a:xfrm>
            <a:off x="11239762" y="296830"/>
            <a:ext cx="3028379" cy="337127"/>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Car Door Table</a:t>
            </a:r>
            <a:endParaRPr lang="en-US" sz="2200" dirty="0"/>
          </a:p>
        </p:txBody>
      </p:sp>
      <p:sp>
        <p:nvSpPr>
          <p:cNvPr id="9" name="Text 6"/>
          <p:cNvSpPr/>
          <p:nvPr/>
        </p:nvSpPr>
        <p:spPr>
          <a:xfrm>
            <a:off x="11239762" y="949760"/>
            <a:ext cx="3413714" cy="1035851"/>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A table is positioned within the workcell, where the car doors are placed for pickup.</a:t>
            </a:r>
            <a:endParaRPr lang="en-US" sz="1750" dirty="0"/>
          </a:p>
        </p:txBody>
      </p:sp>
      <p:sp>
        <p:nvSpPr>
          <p:cNvPr id="10" name="Shape 7"/>
          <p:cNvSpPr/>
          <p:nvPr/>
        </p:nvSpPr>
        <p:spPr>
          <a:xfrm>
            <a:off x="11251337" y="5689645"/>
            <a:ext cx="3266635" cy="2353279"/>
          </a:xfrm>
          <a:prstGeom prst="roundRect">
            <a:avLst>
              <a:gd name="adj" fmla="val 3435"/>
            </a:avLst>
          </a:prstGeom>
          <a:solidFill>
            <a:srgbClr val="D6F5EE"/>
          </a:solidFill>
          <a:ln w="7620">
            <a:solidFill>
              <a:srgbClr val="BCDBD4"/>
            </a:solidFill>
            <a:prstDash val="solid"/>
          </a:ln>
        </p:spPr>
      </p:sp>
      <p:sp>
        <p:nvSpPr>
          <p:cNvPr id="11" name="Text 8"/>
          <p:cNvSpPr/>
          <p:nvPr/>
        </p:nvSpPr>
        <p:spPr>
          <a:xfrm>
            <a:off x="11324535" y="5869503"/>
            <a:ext cx="3028379" cy="337127"/>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Car Body</a:t>
            </a:r>
            <a:endParaRPr lang="en-US" sz="2200" dirty="0"/>
          </a:p>
        </p:txBody>
      </p:sp>
      <p:sp>
        <p:nvSpPr>
          <p:cNvPr id="12" name="Text 9"/>
          <p:cNvSpPr/>
          <p:nvPr/>
        </p:nvSpPr>
        <p:spPr>
          <a:xfrm>
            <a:off x="11338728" y="6316506"/>
            <a:ext cx="3413714" cy="1726418"/>
          </a:xfrm>
          <a:prstGeom prst="rect">
            <a:avLst/>
          </a:prstGeom>
          <a:noFill/>
          <a:ln/>
        </p:spPr>
        <p:txBody>
          <a:bodyPr wrap="square" lIns="0" tIns="0" rIns="0" bIns="0" rtlCol="0" anchor="t"/>
          <a:lstStyle/>
          <a:p>
            <a:pPr marL="0" indent="0">
              <a:lnSpc>
                <a:spcPts val="2850"/>
              </a:lnSpc>
              <a:buNone/>
            </a:pPr>
            <a:r>
              <a:rPr lang="en-US" sz="1400" dirty="0">
                <a:solidFill>
                  <a:srgbClr val="333F70"/>
                </a:solidFill>
                <a:latin typeface="Open Sans" pitchFamily="34" charset="0"/>
                <a:ea typeface="Open Sans" pitchFamily="34" charset="-122"/>
                <a:cs typeface="Open Sans" pitchFamily="34" charset="-120"/>
              </a:rPr>
              <a:t>A virtual car body is positioned at a defined location in the workcell, where the robots will place and attach the doors.</a:t>
            </a:r>
            <a:endParaRPr lang="en-US" sz="1400" dirty="0"/>
          </a:p>
        </p:txBody>
      </p:sp>
      <p:sp>
        <p:nvSpPr>
          <p:cNvPr id="13" name="Shape 10"/>
          <p:cNvSpPr/>
          <p:nvPr/>
        </p:nvSpPr>
        <p:spPr>
          <a:xfrm>
            <a:off x="11123794" y="2701475"/>
            <a:ext cx="3413713" cy="2547359"/>
          </a:xfrm>
          <a:prstGeom prst="roundRect">
            <a:avLst>
              <a:gd name="adj" fmla="val 3435"/>
            </a:avLst>
          </a:prstGeom>
          <a:solidFill>
            <a:srgbClr val="D6F5EE"/>
          </a:solidFill>
          <a:ln w="7620">
            <a:solidFill>
              <a:srgbClr val="BCDBD4"/>
            </a:solidFill>
            <a:prstDash val="solid"/>
          </a:ln>
        </p:spPr>
      </p:sp>
      <p:sp>
        <p:nvSpPr>
          <p:cNvPr id="14" name="Text 11"/>
          <p:cNvSpPr/>
          <p:nvPr/>
        </p:nvSpPr>
        <p:spPr>
          <a:xfrm>
            <a:off x="11279283" y="2753317"/>
            <a:ext cx="3397563" cy="337127"/>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Hinge Mechanism</a:t>
            </a:r>
            <a:endParaRPr lang="en-US" sz="2200" dirty="0"/>
          </a:p>
        </p:txBody>
      </p:sp>
      <p:sp>
        <p:nvSpPr>
          <p:cNvPr id="15" name="Text 12"/>
          <p:cNvSpPr/>
          <p:nvPr/>
        </p:nvSpPr>
        <p:spPr>
          <a:xfrm>
            <a:off x="11216686" y="3210880"/>
            <a:ext cx="3413714" cy="1726418"/>
          </a:xfrm>
          <a:prstGeom prst="rect">
            <a:avLst/>
          </a:prstGeom>
          <a:noFill/>
          <a:ln/>
        </p:spPr>
        <p:txBody>
          <a:bodyPr wrap="square" lIns="0" tIns="0" rIns="0" bIns="0" rtlCol="0" anchor="t"/>
          <a:lstStyle/>
          <a:p>
            <a:pPr marL="0" indent="0">
              <a:lnSpc>
                <a:spcPts val="2850"/>
              </a:lnSpc>
              <a:buNone/>
            </a:pPr>
            <a:r>
              <a:rPr lang="en-US" sz="1600" dirty="0">
                <a:solidFill>
                  <a:srgbClr val="333F70"/>
                </a:solidFill>
                <a:latin typeface="Open Sans" pitchFamily="34" charset="0"/>
                <a:ea typeface="Open Sans" pitchFamily="34" charset="-122"/>
                <a:cs typeface="Open Sans" pitchFamily="34" charset="-120"/>
              </a:rPr>
              <a:t>Custom-designed hinges are used in the simulation, which the robots will attach to the car doors to complete the assembly process.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AD0C101-3357-48AC-819E-DED5628591F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7000"/>
                    </a14:imgEffect>
                  </a14:imgLayer>
                </a14:imgProps>
              </a:ext>
            </a:extLst>
          </a:blip>
          <a:stretch>
            <a:fillRect/>
          </a:stretch>
        </p:blipFill>
        <p:spPr>
          <a:xfrm>
            <a:off x="0" y="0"/>
            <a:ext cx="14630400" cy="8229600"/>
          </a:xfrm>
          <a:prstGeom prst="rect">
            <a:avLst/>
          </a:prstGeom>
        </p:spPr>
      </p:pic>
      <p:sp>
        <p:nvSpPr>
          <p:cNvPr id="3" name="Text 0"/>
          <p:cNvSpPr/>
          <p:nvPr/>
        </p:nvSpPr>
        <p:spPr>
          <a:xfrm>
            <a:off x="226814" y="355561"/>
            <a:ext cx="5670590" cy="708779"/>
          </a:xfrm>
          <a:prstGeom prst="rect">
            <a:avLst/>
          </a:prstGeom>
          <a:noFill/>
          <a:ln/>
        </p:spPr>
        <p:txBody>
          <a:bodyPr wrap="none" lIns="0" tIns="0" rIns="0" bIns="0" rtlCol="0" anchor="t"/>
          <a:lstStyle/>
          <a:p>
            <a:pPr marL="0" indent="0">
              <a:lnSpc>
                <a:spcPts val="5550"/>
              </a:lnSpc>
              <a:buNone/>
            </a:pPr>
            <a:r>
              <a:rPr lang="en-US" sz="4450" b="1" dirty="0">
                <a:solidFill>
                  <a:schemeClr val="bg1"/>
                </a:solidFill>
                <a:latin typeface="Unbounded Bold" pitchFamily="34" charset="0"/>
                <a:ea typeface="Unbounded Bold" pitchFamily="34" charset="-122"/>
                <a:cs typeface="Unbounded Bold" pitchFamily="34" charset="-120"/>
              </a:rPr>
              <a:t>Path Design</a:t>
            </a:r>
            <a:endParaRPr lang="en-US" sz="4450" dirty="0">
              <a:solidFill>
                <a:schemeClr val="bg1"/>
              </a:solidFill>
            </a:endParaRPr>
          </a:p>
        </p:txBody>
      </p:sp>
      <p:pic>
        <p:nvPicPr>
          <p:cNvPr id="4" name="Image 1" descr="preencoded.png"/>
          <p:cNvPicPr>
            <a:picLocks noChangeAspect="1"/>
          </p:cNvPicPr>
          <p:nvPr/>
        </p:nvPicPr>
        <p:blipFill>
          <a:blip r:embed="rId5"/>
          <a:stretch>
            <a:fillRect/>
          </a:stretch>
        </p:blipFill>
        <p:spPr>
          <a:xfrm>
            <a:off x="226814" y="1110108"/>
            <a:ext cx="566976" cy="566976"/>
          </a:xfrm>
          <a:prstGeom prst="rect">
            <a:avLst/>
          </a:prstGeom>
        </p:spPr>
      </p:pic>
      <p:sp>
        <p:nvSpPr>
          <p:cNvPr id="11" name="Shape 10">
            <a:extLst>
              <a:ext uri="{FF2B5EF4-FFF2-40B4-BE49-F238E27FC236}">
                <a16:creationId xmlns:a16="http://schemas.microsoft.com/office/drawing/2014/main" id="{75FEF734-5D5E-4EE2-B263-ADDBCEE02797}"/>
              </a:ext>
            </a:extLst>
          </p:cNvPr>
          <p:cNvSpPr/>
          <p:nvPr/>
        </p:nvSpPr>
        <p:spPr>
          <a:xfrm>
            <a:off x="6153052" y="5676490"/>
            <a:ext cx="8352720" cy="2437684"/>
          </a:xfrm>
          <a:prstGeom prst="roundRect">
            <a:avLst>
              <a:gd name="adj" fmla="val 3435"/>
            </a:avLst>
          </a:prstGeom>
          <a:solidFill>
            <a:srgbClr val="D6F5EE"/>
          </a:solidFill>
          <a:ln w="7620">
            <a:solidFill>
              <a:srgbClr val="BCDBD4"/>
            </a:solidFill>
            <a:prstDash val="solid"/>
          </a:ln>
        </p:spPr>
        <p:txBody>
          <a:bodyPr/>
          <a:lstStyle/>
          <a:p>
            <a:endParaRPr lang="en-US"/>
          </a:p>
        </p:txBody>
      </p:sp>
      <p:sp>
        <p:nvSpPr>
          <p:cNvPr id="6" name="Text 2"/>
          <p:cNvSpPr/>
          <p:nvPr/>
        </p:nvSpPr>
        <p:spPr>
          <a:xfrm>
            <a:off x="6551201" y="6413976"/>
            <a:ext cx="7556421" cy="1814513"/>
          </a:xfrm>
          <a:prstGeom prst="rect">
            <a:avLst/>
          </a:prstGeom>
          <a:noFill/>
          <a:ln/>
        </p:spPr>
        <p:txBody>
          <a:bodyPr wrap="square" lIns="0" tIns="0" rIns="0" bIns="0" rtlCol="0" anchor="t"/>
          <a:lstStyle/>
          <a:p>
            <a:pPr marL="0" indent="0" algn="l">
              <a:lnSpc>
                <a:spcPts val="2850"/>
              </a:lnSpc>
              <a:buNone/>
            </a:pPr>
            <a:r>
              <a:rPr lang="en-US" sz="1750" dirty="0">
                <a:latin typeface="Open Sans" pitchFamily="34" charset="0"/>
                <a:ea typeface="Open Sans" pitchFamily="34" charset="-122"/>
                <a:cs typeface="Open Sans" pitchFamily="34" charset="-120"/>
              </a:rPr>
              <a:t>We carefully designed a path for the robots to follow, ensuring that they could pick up the doors from the table, transport them without collision, and place them accurately on the car. These paths were programmed in RoboDK, ensuring that the robots’ movements were synchronized.</a:t>
            </a:r>
            <a:endParaRPr lang="en-US" sz="1750" dirty="0"/>
          </a:p>
        </p:txBody>
      </p:sp>
      <p:sp>
        <p:nvSpPr>
          <p:cNvPr id="5" name="Text 1"/>
          <p:cNvSpPr/>
          <p:nvPr/>
        </p:nvSpPr>
        <p:spPr>
          <a:xfrm>
            <a:off x="6551201" y="5856197"/>
            <a:ext cx="4526637" cy="354330"/>
          </a:xfrm>
          <a:prstGeom prst="rect">
            <a:avLst/>
          </a:prstGeom>
          <a:noFill/>
          <a:ln/>
        </p:spPr>
        <p:txBody>
          <a:bodyPr wrap="none" lIns="0" tIns="0" rIns="0" bIns="0" rtlCol="0" anchor="t"/>
          <a:lstStyle/>
          <a:p>
            <a:pPr marL="0" indent="0" algn="l">
              <a:lnSpc>
                <a:spcPts val="2750"/>
              </a:lnSpc>
              <a:buNone/>
            </a:pPr>
            <a:r>
              <a:rPr lang="en-US" sz="2200" b="1" dirty="0">
                <a:latin typeface="Unbounded Bold" pitchFamily="34" charset="0"/>
                <a:ea typeface="Unbounded Bold" pitchFamily="34" charset="-122"/>
                <a:cs typeface="Unbounded Bold" pitchFamily="34" charset="-120"/>
              </a:rPr>
              <a:t>Robot Path Programming</a:t>
            </a:r>
            <a:endParaRPr lang="en-US" sz="2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57663"/>
          </a:xfrm>
          <a:prstGeom prst="rect">
            <a:avLst/>
          </a:prstGeom>
        </p:spPr>
      </p:pic>
      <p:sp>
        <p:nvSpPr>
          <p:cNvPr id="3" name="Text 0"/>
          <p:cNvSpPr/>
          <p:nvPr/>
        </p:nvSpPr>
        <p:spPr>
          <a:xfrm>
            <a:off x="632103" y="2755821"/>
            <a:ext cx="5421987" cy="564475"/>
          </a:xfrm>
          <a:prstGeom prst="rect">
            <a:avLst/>
          </a:prstGeom>
          <a:noFill/>
          <a:ln/>
        </p:spPr>
        <p:txBody>
          <a:bodyPr wrap="none" lIns="0" tIns="0" rIns="0" bIns="0" rtlCol="0" anchor="t"/>
          <a:lstStyle/>
          <a:p>
            <a:pPr marL="0" indent="0">
              <a:lnSpc>
                <a:spcPts val="4400"/>
              </a:lnSpc>
              <a:buNone/>
            </a:pPr>
            <a:r>
              <a:rPr lang="en-US" sz="3550" b="1" dirty="0">
                <a:solidFill>
                  <a:srgbClr val="333F70"/>
                </a:solidFill>
                <a:latin typeface="Unbounded Bold" pitchFamily="34" charset="0"/>
                <a:ea typeface="Unbounded Bold" pitchFamily="34" charset="-122"/>
                <a:cs typeface="Unbounded Bold" pitchFamily="34" charset="-120"/>
              </a:rPr>
              <a:t>Inverse Kinematics</a:t>
            </a:r>
            <a:endParaRPr lang="en-US" sz="3550" dirty="0"/>
          </a:p>
        </p:txBody>
      </p:sp>
      <p:sp>
        <p:nvSpPr>
          <p:cNvPr id="4" name="Shape 1"/>
          <p:cNvSpPr/>
          <p:nvPr/>
        </p:nvSpPr>
        <p:spPr>
          <a:xfrm>
            <a:off x="632103" y="5661303"/>
            <a:ext cx="13366194" cy="22860"/>
          </a:xfrm>
          <a:prstGeom prst="roundRect">
            <a:avLst>
              <a:gd name="adj" fmla="val 331845"/>
            </a:avLst>
          </a:prstGeom>
          <a:solidFill>
            <a:srgbClr val="BCDBD4"/>
          </a:solidFill>
          <a:ln/>
        </p:spPr>
      </p:sp>
      <p:sp>
        <p:nvSpPr>
          <p:cNvPr id="5" name="Shape 2"/>
          <p:cNvSpPr/>
          <p:nvPr/>
        </p:nvSpPr>
        <p:spPr>
          <a:xfrm>
            <a:off x="3916918" y="5029260"/>
            <a:ext cx="22860" cy="632103"/>
          </a:xfrm>
          <a:prstGeom prst="roundRect">
            <a:avLst>
              <a:gd name="adj" fmla="val 331845"/>
            </a:avLst>
          </a:prstGeom>
          <a:solidFill>
            <a:srgbClr val="BCDBD4"/>
          </a:solidFill>
          <a:ln/>
        </p:spPr>
      </p:sp>
      <p:sp>
        <p:nvSpPr>
          <p:cNvPr id="6" name="Shape 3"/>
          <p:cNvSpPr/>
          <p:nvPr/>
        </p:nvSpPr>
        <p:spPr>
          <a:xfrm>
            <a:off x="3725228" y="5458123"/>
            <a:ext cx="406360" cy="406360"/>
          </a:xfrm>
          <a:prstGeom prst="roundRect">
            <a:avLst>
              <a:gd name="adj" fmla="val 18668"/>
            </a:avLst>
          </a:prstGeom>
          <a:solidFill>
            <a:srgbClr val="D6F5EE"/>
          </a:solidFill>
          <a:ln w="7620">
            <a:solidFill>
              <a:srgbClr val="BCDBD4"/>
            </a:solidFill>
            <a:prstDash val="solid"/>
          </a:ln>
        </p:spPr>
      </p:sp>
      <p:sp>
        <p:nvSpPr>
          <p:cNvPr id="7" name="Text 4"/>
          <p:cNvSpPr/>
          <p:nvPr/>
        </p:nvSpPr>
        <p:spPr>
          <a:xfrm>
            <a:off x="3857982" y="5525750"/>
            <a:ext cx="140851" cy="270986"/>
          </a:xfrm>
          <a:prstGeom prst="rect">
            <a:avLst/>
          </a:prstGeom>
          <a:noFill/>
          <a:ln/>
        </p:spPr>
        <p:txBody>
          <a:bodyPr wrap="none" lIns="0" tIns="0" rIns="0" bIns="0" rtlCol="0" anchor="t"/>
          <a:lstStyle/>
          <a:p>
            <a:pPr marL="0" indent="0" algn="ctr">
              <a:lnSpc>
                <a:spcPts val="2100"/>
              </a:lnSpc>
              <a:buNone/>
            </a:pPr>
            <a:r>
              <a:rPr lang="en-US" sz="2100" b="1" dirty="0">
                <a:solidFill>
                  <a:srgbClr val="333F70"/>
                </a:solidFill>
                <a:latin typeface="Unbounded Bold" pitchFamily="34" charset="0"/>
                <a:ea typeface="Unbounded Bold" pitchFamily="34" charset="-122"/>
                <a:cs typeface="Unbounded Bold" pitchFamily="34" charset="-120"/>
              </a:rPr>
              <a:t>1</a:t>
            </a:r>
            <a:endParaRPr lang="en-US" sz="2100" dirty="0"/>
          </a:p>
        </p:txBody>
      </p:sp>
      <p:sp>
        <p:nvSpPr>
          <p:cNvPr id="8" name="Text 5"/>
          <p:cNvSpPr/>
          <p:nvPr/>
        </p:nvSpPr>
        <p:spPr>
          <a:xfrm>
            <a:off x="2731413" y="3591163"/>
            <a:ext cx="2394109" cy="282178"/>
          </a:xfrm>
          <a:prstGeom prst="rect">
            <a:avLst/>
          </a:prstGeom>
          <a:noFill/>
          <a:ln/>
        </p:spPr>
        <p:txBody>
          <a:bodyPr wrap="none" lIns="0" tIns="0" rIns="0" bIns="0" rtlCol="0" anchor="t"/>
          <a:lstStyle/>
          <a:p>
            <a:pPr marL="0" indent="0" algn="ctr">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Target Definition</a:t>
            </a:r>
            <a:endParaRPr lang="en-US" sz="1750" dirty="0"/>
          </a:p>
        </p:txBody>
      </p:sp>
      <p:sp>
        <p:nvSpPr>
          <p:cNvPr id="9" name="Text 6"/>
          <p:cNvSpPr/>
          <p:nvPr/>
        </p:nvSpPr>
        <p:spPr>
          <a:xfrm>
            <a:off x="812721" y="3981688"/>
            <a:ext cx="6231493" cy="866894"/>
          </a:xfrm>
          <a:prstGeom prst="rect">
            <a:avLst/>
          </a:prstGeom>
          <a:noFill/>
          <a:ln/>
        </p:spPr>
        <p:txBody>
          <a:bodyPr wrap="square" lIns="0" tIns="0" rIns="0" bIns="0" rtlCol="0" anchor="t"/>
          <a:lstStyle/>
          <a:p>
            <a:pPr marL="0" indent="0" algn="ctr">
              <a:lnSpc>
                <a:spcPts val="2250"/>
              </a:lnSpc>
              <a:buNone/>
            </a:pPr>
            <a:r>
              <a:rPr lang="en-US" sz="1400" dirty="0">
                <a:solidFill>
                  <a:srgbClr val="333F70"/>
                </a:solidFill>
                <a:latin typeface="Open Sans" pitchFamily="34" charset="0"/>
                <a:ea typeface="Open Sans" pitchFamily="34" charset="-122"/>
                <a:cs typeface="Open Sans" pitchFamily="34" charset="-120"/>
              </a:rPr>
              <a:t>For each pick and place operation, we defined a target for the robot’s end effector. The target represents the position and orientation that the robot needs to reach with its tool to pick up or place the door.</a:t>
            </a:r>
            <a:endParaRPr lang="en-US" sz="1400" dirty="0"/>
          </a:p>
        </p:txBody>
      </p:sp>
      <p:sp>
        <p:nvSpPr>
          <p:cNvPr id="10" name="Shape 7"/>
          <p:cNvSpPr/>
          <p:nvPr/>
        </p:nvSpPr>
        <p:spPr>
          <a:xfrm>
            <a:off x="7303532" y="5661243"/>
            <a:ext cx="22860" cy="632103"/>
          </a:xfrm>
          <a:prstGeom prst="roundRect">
            <a:avLst>
              <a:gd name="adj" fmla="val 331845"/>
            </a:avLst>
          </a:prstGeom>
          <a:solidFill>
            <a:srgbClr val="BCDBD4"/>
          </a:solidFill>
          <a:ln/>
        </p:spPr>
      </p:sp>
      <p:sp>
        <p:nvSpPr>
          <p:cNvPr id="11" name="Shape 8"/>
          <p:cNvSpPr/>
          <p:nvPr/>
        </p:nvSpPr>
        <p:spPr>
          <a:xfrm>
            <a:off x="7111841" y="5458123"/>
            <a:ext cx="406360" cy="406360"/>
          </a:xfrm>
          <a:prstGeom prst="roundRect">
            <a:avLst>
              <a:gd name="adj" fmla="val 18668"/>
            </a:avLst>
          </a:prstGeom>
          <a:solidFill>
            <a:srgbClr val="D6F5EE"/>
          </a:solidFill>
          <a:ln w="7620">
            <a:solidFill>
              <a:srgbClr val="BCDBD4"/>
            </a:solidFill>
            <a:prstDash val="solid"/>
          </a:ln>
        </p:spPr>
      </p:sp>
      <p:sp>
        <p:nvSpPr>
          <p:cNvPr id="12" name="Text 9"/>
          <p:cNvSpPr/>
          <p:nvPr/>
        </p:nvSpPr>
        <p:spPr>
          <a:xfrm>
            <a:off x="7201853" y="5525750"/>
            <a:ext cx="226219" cy="270986"/>
          </a:xfrm>
          <a:prstGeom prst="rect">
            <a:avLst/>
          </a:prstGeom>
          <a:noFill/>
          <a:ln/>
        </p:spPr>
        <p:txBody>
          <a:bodyPr wrap="none" lIns="0" tIns="0" rIns="0" bIns="0" rtlCol="0" anchor="t"/>
          <a:lstStyle/>
          <a:p>
            <a:pPr marL="0" indent="0" algn="ctr">
              <a:lnSpc>
                <a:spcPts val="2100"/>
              </a:lnSpc>
              <a:buNone/>
            </a:pPr>
            <a:r>
              <a:rPr lang="en-US" sz="2100" b="1" dirty="0">
                <a:solidFill>
                  <a:srgbClr val="333F70"/>
                </a:solidFill>
                <a:latin typeface="Unbounded Bold" pitchFamily="34" charset="0"/>
                <a:ea typeface="Unbounded Bold" pitchFamily="34" charset="-122"/>
                <a:cs typeface="Unbounded Bold" pitchFamily="34" charset="-120"/>
              </a:rPr>
              <a:t>2</a:t>
            </a:r>
            <a:endParaRPr lang="en-US" sz="2100" dirty="0"/>
          </a:p>
        </p:txBody>
      </p:sp>
      <p:sp>
        <p:nvSpPr>
          <p:cNvPr id="13" name="Text 10"/>
          <p:cNvSpPr/>
          <p:nvPr/>
        </p:nvSpPr>
        <p:spPr>
          <a:xfrm>
            <a:off x="4615220" y="6474023"/>
            <a:ext cx="5399723" cy="282178"/>
          </a:xfrm>
          <a:prstGeom prst="rect">
            <a:avLst/>
          </a:prstGeom>
          <a:noFill/>
          <a:ln/>
        </p:spPr>
        <p:txBody>
          <a:bodyPr wrap="none" lIns="0" tIns="0" rIns="0" bIns="0" rtlCol="0" anchor="t"/>
          <a:lstStyle/>
          <a:p>
            <a:pPr marL="0" indent="0" algn="ctr">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Automatic Inverse Kinematics Solving</a:t>
            </a:r>
            <a:endParaRPr lang="en-US" sz="1750" dirty="0"/>
          </a:p>
        </p:txBody>
      </p:sp>
      <p:sp>
        <p:nvSpPr>
          <p:cNvPr id="14" name="Text 11"/>
          <p:cNvSpPr/>
          <p:nvPr/>
        </p:nvSpPr>
        <p:spPr>
          <a:xfrm>
            <a:off x="4199334" y="6864548"/>
            <a:ext cx="6231612" cy="866894"/>
          </a:xfrm>
          <a:prstGeom prst="rect">
            <a:avLst/>
          </a:prstGeom>
          <a:noFill/>
          <a:ln/>
        </p:spPr>
        <p:txBody>
          <a:bodyPr wrap="square" lIns="0" tIns="0" rIns="0" bIns="0" rtlCol="0" anchor="t"/>
          <a:lstStyle/>
          <a:p>
            <a:pPr marL="0" indent="0" algn="ctr">
              <a:lnSpc>
                <a:spcPts val="2250"/>
              </a:lnSpc>
              <a:buNone/>
            </a:pPr>
            <a:r>
              <a:rPr lang="en-US" sz="1400" dirty="0">
                <a:solidFill>
                  <a:srgbClr val="333F70"/>
                </a:solidFill>
                <a:latin typeface="Open Sans" pitchFamily="34" charset="0"/>
                <a:ea typeface="Open Sans" pitchFamily="34" charset="-122"/>
                <a:cs typeface="Open Sans" pitchFamily="34" charset="-120"/>
              </a:rPr>
              <a:t>RoboDK automatically calculated the required joint angles and robot movements to reach each target. This removes the need for manually solving inverse kinematics, which can be complex and time-consuming.</a:t>
            </a:r>
            <a:endParaRPr lang="en-US" sz="1400" dirty="0"/>
          </a:p>
        </p:txBody>
      </p:sp>
      <p:sp>
        <p:nvSpPr>
          <p:cNvPr id="15" name="Shape 12"/>
          <p:cNvSpPr/>
          <p:nvPr/>
        </p:nvSpPr>
        <p:spPr>
          <a:xfrm>
            <a:off x="10690265" y="5029260"/>
            <a:ext cx="22860" cy="632103"/>
          </a:xfrm>
          <a:prstGeom prst="roundRect">
            <a:avLst>
              <a:gd name="adj" fmla="val 331845"/>
            </a:avLst>
          </a:prstGeom>
          <a:solidFill>
            <a:srgbClr val="BCDBD4"/>
          </a:solidFill>
          <a:ln/>
        </p:spPr>
      </p:sp>
      <p:sp>
        <p:nvSpPr>
          <p:cNvPr id="16" name="Shape 13"/>
          <p:cNvSpPr/>
          <p:nvPr/>
        </p:nvSpPr>
        <p:spPr>
          <a:xfrm>
            <a:off x="10498574" y="5458123"/>
            <a:ext cx="406360" cy="406360"/>
          </a:xfrm>
          <a:prstGeom prst="roundRect">
            <a:avLst>
              <a:gd name="adj" fmla="val 18668"/>
            </a:avLst>
          </a:prstGeom>
          <a:solidFill>
            <a:srgbClr val="D6F5EE"/>
          </a:solidFill>
          <a:ln w="7620">
            <a:solidFill>
              <a:srgbClr val="BCDBD4"/>
            </a:solidFill>
            <a:prstDash val="solid"/>
          </a:ln>
        </p:spPr>
      </p:sp>
      <p:sp>
        <p:nvSpPr>
          <p:cNvPr id="17" name="Text 14"/>
          <p:cNvSpPr/>
          <p:nvPr/>
        </p:nvSpPr>
        <p:spPr>
          <a:xfrm>
            <a:off x="10588109" y="5525750"/>
            <a:ext cx="227290" cy="270986"/>
          </a:xfrm>
          <a:prstGeom prst="rect">
            <a:avLst/>
          </a:prstGeom>
          <a:noFill/>
          <a:ln/>
        </p:spPr>
        <p:txBody>
          <a:bodyPr wrap="none" lIns="0" tIns="0" rIns="0" bIns="0" rtlCol="0" anchor="t"/>
          <a:lstStyle/>
          <a:p>
            <a:pPr marL="0" indent="0" algn="ctr">
              <a:lnSpc>
                <a:spcPts val="2100"/>
              </a:lnSpc>
              <a:buNone/>
            </a:pPr>
            <a:r>
              <a:rPr lang="en-US" sz="2100" b="1" dirty="0">
                <a:solidFill>
                  <a:srgbClr val="333F70"/>
                </a:solidFill>
                <a:latin typeface="Unbounded Bold" pitchFamily="34" charset="0"/>
                <a:ea typeface="Unbounded Bold" pitchFamily="34" charset="-122"/>
                <a:cs typeface="Unbounded Bold" pitchFamily="34" charset="-120"/>
              </a:rPr>
              <a:t>3</a:t>
            </a:r>
            <a:endParaRPr lang="en-US" sz="2100" dirty="0"/>
          </a:p>
        </p:txBody>
      </p:sp>
      <p:sp>
        <p:nvSpPr>
          <p:cNvPr id="18" name="Text 15"/>
          <p:cNvSpPr/>
          <p:nvPr/>
        </p:nvSpPr>
        <p:spPr>
          <a:xfrm>
            <a:off x="9226510" y="3591163"/>
            <a:ext cx="2950726" cy="282178"/>
          </a:xfrm>
          <a:prstGeom prst="rect">
            <a:avLst/>
          </a:prstGeom>
          <a:noFill/>
          <a:ln/>
        </p:spPr>
        <p:txBody>
          <a:bodyPr wrap="none" lIns="0" tIns="0" rIns="0" bIns="0" rtlCol="0" anchor="t"/>
          <a:lstStyle/>
          <a:p>
            <a:pPr marL="0" indent="0" algn="ctr">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Sequential Targeting</a:t>
            </a:r>
            <a:endParaRPr lang="en-US" sz="1750" dirty="0"/>
          </a:p>
        </p:txBody>
      </p:sp>
      <p:sp>
        <p:nvSpPr>
          <p:cNvPr id="19" name="Text 16"/>
          <p:cNvSpPr/>
          <p:nvPr/>
        </p:nvSpPr>
        <p:spPr>
          <a:xfrm>
            <a:off x="7586067" y="3981688"/>
            <a:ext cx="6231612" cy="866894"/>
          </a:xfrm>
          <a:prstGeom prst="rect">
            <a:avLst/>
          </a:prstGeom>
          <a:noFill/>
          <a:ln/>
        </p:spPr>
        <p:txBody>
          <a:bodyPr wrap="square" lIns="0" tIns="0" rIns="0" bIns="0" rtlCol="0" anchor="t"/>
          <a:lstStyle/>
          <a:p>
            <a:pPr marL="0" indent="0" algn="ctr">
              <a:lnSpc>
                <a:spcPts val="2250"/>
              </a:lnSpc>
              <a:buNone/>
            </a:pPr>
            <a:r>
              <a:rPr lang="en-US" sz="1400" dirty="0">
                <a:solidFill>
                  <a:srgbClr val="333F70"/>
                </a:solidFill>
                <a:latin typeface="Open Sans" pitchFamily="34" charset="0"/>
                <a:ea typeface="Open Sans" pitchFamily="34" charset="-122"/>
                <a:cs typeface="Open Sans" pitchFamily="34" charset="-120"/>
              </a:rPr>
              <a:t>The robots were programmed to reach each of these targets sequentially. The software handles the calculations, ensuring smooth and efficient motion.</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0062" y="691515"/>
            <a:ext cx="6572369" cy="646152"/>
          </a:xfrm>
          <a:prstGeom prst="rect">
            <a:avLst/>
          </a:prstGeom>
          <a:noFill/>
          <a:ln/>
        </p:spPr>
        <p:txBody>
          <a:bodyPr wrap="none" lIns="0" tIns="0" rIns="0" bIns="0" rtlCol="0" anchor="t"/>
          <a:lstStyle/>
          <a:p>
            <a:pPr marL="0" indent="0">
              <a:lnSpc>
                <a:spcPts val="5050"/>
              </a:lnSpc>
              <a:buNone/>
            </a:pPr>
            <a:r>
              <a:rPr lang="en-US" sz="4050" b="1" dirty="0">
                <a:solidFill>
                  <a:srgbClr val="333F70"/>
                </a:solidFill>
                <a:latin typeface="Unbounded Bold" pitchFamily="34" charset="0"/>
                <a:ea typeface="Unbounded Bold" pitchFamily="34" charset="-122"/>
                <a:cs typeface="Unbounded Bold" pitchFamily="34" charset="-120"/>
              </a:rPr>
              <a:t>Robot Programming</a:t>
            </a:r>
            <a:endParaRPr lang="en-US" sz="4050" dirty="0"/>
          </a:p>
        </p:txBody>
      </p:sp>
      <p:pic>
        <p:nvPicPr>
          <p:cNvPr id="4" name="Image 1" descr="preencoded.png"/>
          <p:cNvPicPr>
            <a:picLocks noChangeAspect="1"/>
          </p:cNvPicPr>
          <p:nvPr/>
        </p:nvPicPr>
        <p:blipFill>
          <a:blip r:embed="rId4"/>
          <a:stretch>
            <a:fillRect/>
          </a:stretch>
        </p:blipFill>
        <p:spPr>
          <a:xfrm>
            <a:off x="6210062" y="1647825"/>
            <a:ext cx="1033820" cy="1853089"/>
          </a:xfrm>
          <a:prstGeom prst="rect">
            <a:avLst/>
          </a:prstGeom>
        </p:spPr>
      </p:pic>
      <p:sp>
        <p:nvSpPr>
          <p:cNvPr id="5" name="Text 1"/>
          <p:cNvSpPr/>
          <p:nvPr/>
        </p:nvSpPr>
        <p:spPr>
          <a:xfrm>
            <a:off x="7554039" y="1854518"/>
            <a:ext cx="2584728" cy="323017"/>
          </a:xfrm>
          <a:prstGeom prst="rect">
            <a:avLst/>
          </a:prstGeom>
          <a:noFill/>
          <a:ln/>
        </p:spPr>
        <p:txBody>
          <a:bodyPr wrap="none" lIns="0" tIns="0" rIns="0" bIns="0" rtlCol="0" anchor="t"/>
          <a:lstStyle/>
          <a:p>
            <a:pPr marL="0" indent="0" algn="l">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Pick Operation</a:t>
            </a:r>
            <a:endParaRPr lang="en-US" sz="2000" dirty="0"/>
          </a:p>
        </p:txBody>
      </p:sp>
      <p:sp>
        <p:nvSpPr>
          <p:cNvPr id="6" name="Text 2"/>
          <p:cNvSpPr/>
          <p:nvPr/>
        </p:nvSpPr>
        <p:spPr>
          <a:xfrm>
            <a:off x="7554039" y="2301597"/>
            <a:ext cx="6352699" cy="992624"/>
          </a:xfrm>
          <a:prstGeom prst="rect">
            <a:avLst/>
          </a:prstGeom>
          <a:noFill/>
          <a:ln/>
        </p:spPr>
        <p:txBody>
          <a:bodyPr wrap="square" lIns="0" tIns="0" rIns="0" bIns="0" rtlCol="0" anchor="t"/>
          <a:lstStyle/>
          <a:p>
            <a:pPr marL="0" indent="0" algn="l">
              <a:lnSpc>
                <a:spcPts val="2600"/>
              </a:lnSpc>
              <a:buNone/>
            </a:pPr>
            <a:r>
              <a:rPr lang="en-US" sz="1600" dirty="0">
                <a:solidFill>
                  <a:srgbClr val="333F70"/>
                </a:solidFill>
                <a:latin typeface="Open Sans" pitchFamily="34" charset="0"/>
                <a:ea typeface="Open Sans" pitchFamily="34" charset="-122"/>
                <a:cs typeface="Open Sans" pitchFamily="34" charset="-120"/>
              </a:rPr>
              <a:t>The robots were programmed to pick up the car doors from the table. The end effector was equipped with a gripper or suction device to securely hold the door during the transport.</a:t>
            </a:r>
            <a:endParaRPr lang="en-US" sz="1600" dirty="0"/>
          </a:p>
        </p:txBody>
      </p:sp>
      <p:pic>
        <p:nvPicPr>
          <p:cNvPr id="7" name="Image 2" descr="preencoded.png"/>
          <p:cNvPicPr>
            <a:picLocks noChangeAspect="1"/>
          </p:cNvPicPr>
          <p:nvPr/>
        </p:nvPicPr>
        <p:blipFill>
          <a:blip r:embed="rId5"/>
          <a:stretch>
            <a:fillRect/>
          </a:stretch>
        </p:blipFill>
        <p:spPr>
          <a:xfrm>
            <a:off x="6210062" y="3500914"/>
            <a:ext cx="1033820" cy="1853089"/>
          </a:xfrm>
          <a:prstGeom prst="rect">
            <a:avLst/>
          </a:prstGeom>
        </p:spPr>
      </p:pic>
      <p:sp>
        <p:nvSpPr>
          <p:cNvPr id="8" name="Text 3"/>
          <p:cNvSpPr/>
          <p:nvPr/>
        </p:nvSpPr>
        <p:spPr>
          <a:xfrm>
            <a:off x="7554039" y="3707606"/>
            <a:ext cx="2600563" cy="323017"/>
          </a:xfrm>
          <a:prstGeom prst="rect">
            <a:avLst/>
          </a:prstGeom>
          <a:noFill/>
          <a:ln/>
        </p:spPr>
        <p:txBody>
          <a:bodyPr wrap="none" lIns="0" tIns="0" rIns="0" bIns="0" rtlCol="0" anchor="t"/>
          <a:lstStyle/>
          <a:p>
            <a:pPr marL="0" indent="0" algn="l">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Place Operation</a:t>
            </a:r>
            <a:endParaRPr lang="en-US" sz="2000" dirty="0"/>
          </a:p>
        </p:txBody>
      </p:sp>
      <p:sp>
        <p:nvSpPr>
          <p:cNvPr id="9" name="Text 4"/>
          <p:cNvSpPr/>
          <p:nvPr/>
        </p:nvSpPr>
        <p:spPr>
          <a:xfrm>
            <a:off x="7554039" y="4154686"/>
            <a:ext cx="6352699" cy="992624"/>
          </a:xfrm>
          <a:prstGeom prst="rect">
            <a:avLst/>
          </a:prstGeom>
          <a:noFill/>
          <a:ln/>
        </p:spPr>
        <p:txBody>
          <a:bodyPr wrap="square" lIns="0" tIns="0" rIns="0" bIns="0" rtlCol="0" anchor="t"/>
          <a:lstStyle/>
          <a:p>
            <a:pPr marL="0" indent="0" algn="l">
              <a:lnSpc>
                <a:spcPts val="2600"/>
              </a:lnSpc>
              <a:buNone/>
            </a:pPr>
            <a:r>
              <a:rPr lang="en-US" sz="1600" dirty="0">
                <a:solidFill>
                  <a:srgbClr val="333F70"/>
                </a:solidFill>
                <a:latin typeface="Open Sans" pitchFamily="34" charset="0"/>
                <a:ea typeface="Open Sans" pitchFamily="34" charset="-122"/>
                <a:cs typeface="Open Sans" pitchFamily="34" charset="-120"/>
              </a:rPr>
              <a:t>After picking up the door, the robots were programmed to transport the door to the car body and position it correctly for attachment.</a:t>
            </a:r>
            <a:endParaRPr lang="en-US" sz="1600" dirty="0"/>
          </a:p>
        </p:txBody>
      </p:sp>
      <p:pic>
        <p:nvPicPr>
          <p:cNvPr id="10" name="Image 3" descr="preencoded.png"/>
          <p:cNvPicPr>
            <a:picLocks noChangeAspect="1"/>
          </p:cNvPicPr>
          <p:nvPr/>
        </p:nvPicPr>
        <p:blipFill>
          <a:blip r:embed="rId6"/>
          <a:stretch>
            <a:fillRect/>
          </a:stretch>
        </p:blipFill>
        <p:spPr>
          <a:xfrm>
            <a:off x="6210062" y="5354002"/>
            <a:ext cx="1033820" cy="2183963"/>
          </a:xfrm>
          <a:prstGeom prst="rect">
            <a:avLst/>
          </a:prstGeom>
        </p:spPr>
      </p:pic>
      <p:sp>
        <p:nvSpPr>
          <p:cNvPr id="11" name="Text 5"/>
          <p:cNvSpPr/>
          <p:nvPr/>
        </p:nvSpPr>
        <p:spPr>
          <a:xfrm>
            <a:off x="7554039" y="5560695"/>
            <a:ext cx="2989064" cy="323017"/>
          </a:xfrm>
          <a:prstGeom prst="rect">
            <a:avLst/>
          </a:prstGeom>
          <a:noFill/>
          <a:ln/>
        </p:spPr>
        <p:txBody>
          <a:bodyPr wrap="none" lIns="0" tIns="0" rIns="0" bIns="0" rtlCol="0" anchor="t"/>
          <a:lstStyle/>
          <a:p>
            <a:pPr marL="0" indent="0" algn="l">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Hinge Attachment</a:t>
            </a:r>
            <a:endParaRPr lang="en-US" sz="2000" dirty="0"/>
          </a:p>
        </p:txBody>
      </p:sp>
      <p:sp>
        <p:nvSpPr>
          <p:cNvPr id="12" name="Text 6"/>
          <p:cNvSpPr/>
          <p:nvPr/>
        </p:nvSpPr>
        <p:spPr>
          <a:xfrm>
            <a:off x="7554039" y="6007775"/>
            <a:ext cx="6352699" cy="1323499"/>
          </a:xfrm>
          <a:prstGeom prst="rect">
            <a:avLst/>
          </a:prstGeom>
          <a:noFill/>
          <a:ln/>
        </p:spPr>
        <p:txBody>
          <a:bodyPr wrap="square" lIns="0" tIns="0" rIns="0" bIns="0" rtlCol="0" anchor="t"/>
          <a:lstStyle/>
          <a:p>
            <a:pPr marL="0" indent="0" algn="l">
              <a:lnSpc>
                <a:spcPts val="2600"/>
              </a:lnSpc>
              <a:buNone/>
            </a:pPr>
            <a:r>
              <a:rPr lang="en-US" sz="1600" dirty="0">
                <a:solidFill>
                  <a:srgbClr val="333F70"/>
                </a:solidFill>
                <a:latin typeface="Open Sans" pitchFamily="34" charset="0"/>
                <a:ea typeface="Open Sans" pitchFamily="34" charset="-122"/>
                <a:cs typeface="Open Sans" pitchFamily="34" charset="-120"/>
              </a:rPr>
              <a:t>The robots then positioned the door correctly and attached it using the pre-designed hinges. The hinges were custom-designed for the simulation to ensure that they matched the door and car body dimensions accurately.</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35330" y="746641"/>
            <a:ext cx="8053030" cy="656630"/>
          </a:xfrm>
          <a:prstGeom prst="rect">
            <a:avLst/>
          </a:prstGeom>
          <a:noFill/>
          <a:ln/>
        </p:spPr>
        <p:txBody>
          <a:bodyPr wrap="none" lIns="0" tIns="0" rIns="0" bIns="0" rtlCol="0" anchor="t"/>
          <a:lstStyle/>
          <a:p>
            <a:pPr marL="0" indent="0">
              <a:lnSpc>
                <a:spcPts val="5150"/>
              </a:lnSpc>
              <a:buNone/>
            </a:pPr>
            <a:r>
              <a:rPr lang="en-US" sz="4100" b="1" dirty="0">
                <a:solidFill>
                  <a:srgbClr val="333F70"/>
                </a:solidFill>
                <a:latin typeface="Unbounded Bold" pitchFamily="34" charset="0"/>
                <a:ea typeface="Unbounded Bold" pitchFamily="34" charset="-122"/>
                <a:cs typeface="Unbounded Bold" pitchFamily="34" charset="-120"/>
              </a:rPr>
              <a:t>Challenges Encountered</a:t>
            </a:r>
            <a:endParaRPr lang="en-US" sz="4100" dirty="0"/>
          </a:p>
        </p:txBody>
      </p:sp>
      <p:pic>
        <p:nvPicPr>
          <p:cNvPr id="3" name="Image 0" descr="preencoded.png"/>
          <p:cNvPicPr>
            <a:picLocks noChangeAspect="1"/>
          </p:cNvPicPr>
          <p:nvPr/>
        </p:nvPicPr>
        <p:blipFill>
          <a:blip r:embed="rId3"/>
          <a:stretch>
            <a:fillRect/>
          </a:stretch>
        </p:blipFill>
        <p:spPr>
          <a:xfrm>
            <a:off x="2939534" y="1823442"/>
            <a:ext cx="2171343" cy="748308"/>
          </a:xfrm>
          <a:prstGeom prst="rect">
            <a:avLst/>
          </a:prstGeom>
        </p:spPr>
      </p:pic>
      <p:sp>
        <p:nvSpPr>
          <p:cNvPr id="4" name="Text 1"/>
          <p:cNvSpPr/>
          <p:nvPr/>
        </p:nvSpPr>
        <p:spPr>
          <a:xfrm>
            <a:off x="3956804" y="2068235"/>
            <a:ext cx="136565" cy="420172"/>
          </a:xfrm>
          <a:prstGeom prst="rect">
            <a:avLst/>
          </a:prstGeom>
          <a:noFill/>
          <a:ln/>
        </p:spPr>
        <p:txBody>
          <a:bodyPr wrap="none" lIns="0" tIns="0" rIns="0" bIns="0" rtlCol="0" anchor="t"/>
          <a:lstStyle/>
          <a:p>
            <a:pPr marL="0" indent="0" algn="ctr">
              <a:lnSpc>
                <a:spcPts val="3300"/>
              </a:lnSpc>
              <a:buNone/>
            </a:pPr>
            <a:r>
              <a:rPr lang="en-US" sz="2050" b="1" dirty="0">
                <a:solidFill>
                  <a:srgbClr val="333F70"/>
                </a:solidFill>
                <a:latin typeface="Unbounded Bold" pitchFamily="34" charset="0"/>
                <a:ea typeface="Unbounded Bold" pitchFamily="34" charset="-122"/>
                <a:cs typeface="Unbounded Bold" pitchFamily="34" charset="-120"/>
              </a:rPr>
              <a:t>1</a:t>
            </a:r>
            <a:endParaRPr lang="en-US" sz="2050" dirty="0"/>
          </a:p>
        </p:txBody>
      </p:sp>
      <p:sp>
        <p:nvSpPr>
          <p:cNvPr id="5" name="Text 2"/>
          <p:cNvSpPr/>
          <p:nvPr/>
        </p:nvSpPr>
        <p:spPr>
          <a:xfrm>
            <a:off x="5320903" y="2033468"/>
            <a:ext cx="3012400" cy="328255"/>
          </a:xfrm>
          <a:prstGeom prst="rect">
            <a:avLst/>
          </a:prstGeom>
          <a:noFill/>
          <a:ln/>
        </p:spPr>
        <p:txBody>
          <a:bodyPr wrap="none" lIns="0" tIns="0" rIns="0" bIns="0" rtlCol="0" anchor="t"/>
          <a:lstStyle/>
          <a:p>
            <a:pPr marL="0" indent="0" algn="l">
              <a:lnSpc>
                <a:spcPts val="2550"/>
              </a:lnSpc>
              <a:buNone/>
            </a:pPr>
            <a:r>
              <a:rPr lang="en-US" sz="2050" b="1" dirty="0">
                <a:solidFill>
                  <a:srgbClr val="333F70"/>
                </a:solidFill>
                <a:latin typeface="Unbounded Bold" pitchFamily="34" charset="0"/>
                <a:ea typeface="Unbounded Bold" pitchFamily="34" charset="-122"/>
                <a:cs typeface="Unbounded Bold" pitchFamily="34" charset="-120"/>
              </a:rPr>
              <a:t>Path Optimization</a:t>
            </a:r>
            <a:endParaRPr lang="en-US" sz="2050" dirty="0"/>
          </a:p>
        </p:txBody>
      </p:sp>
      <p:sp>
        <p:nvSpPr>
          <p:cNvPr id="6" name="Shape 3"/>
          <p:cNvSpPr/>
          <p:nvPr/>
        </p:nvSpPr>
        <p:spPr>
          <a:xfrm>
            <a:off x="5163383" y="2588419"/>
            <a:ext cx="8679180" cy="11430"/>
          </a:xfrm>
          <a:prstGeom prst="roundRect">
            <a:avLst>
              <a:gd name="adj" fmla="val 772014"/>
            </a:avLst>
          </a:prstGeom>
          <a:solidFill>
            <a:srgbClr val="BCDBD4"/>
          </a:solidFill>
          <a:ln/>
        </p:spPr>
      </p:sp>
      <p:pic>
        <p:nvPicPr>
          <p:cNvPr id="7" name="Image 1" descr="preencoded.png"/>
          <p:cNvPicPr>
            <a:picLocks noChangeAspect="1"/>
          </p:cNvPicPr>
          <p:nvPr/>
        </p:nvPicPr>
        <p:blipFill>
          <a:blip r:embed="rId4"/>
          <a:stretch>
            <a:fillRect/>
          </a:stretch>
        </p:blipFill>
        <p:spPr>
          <a:xfrm>
            <a:off x="1853803" y="2624257"/>
            <a:ext cx="4342686" cy="748308"/>
          </a:xfrm>
          <a:prstGeom prst="rect">
            <a:avLst/>
          </a:prstGeom>
        </p:spPr>
      </p:pic>
      <p:sp>
        <p:nvSpPr>
          <p:cNvPr id="8" name="Text 4"/>
          <p:cNvSpPr/>
          <p:nvPr/>
        </p:nvSpPr>
        <p:spPr>
          <a:xfrm>
            <a:off x="3915370" y="2788325"/>
            <a:ext cx="219313" cy="420172"/>
          </a:xfrm>
          <a:prstGeom prst="rect">
            <a:avLst/>
          </a:prstGeom>
          <a:noFill/>
          <a:ln/>
        </p:spPr>
        <p:txBody>
          <a:bodyPr wrap="none" lIns="0" tIns="0" rIns="0" bIns="0" rtlCol="0" anchor="t"/>
          <a:lstStyle/>
          <a:p>
            <a:pPr marL="0" indent="0" algn="ctr">
              <a:lnSpc>
                <a:spcPts val="3300"/>
              </a:lnSpc>
              <a:buNone/>
            </a:pPr>
            <a:r>
              <a:rPr lang="en-US" sz="2050" b="1" dirty="0">
                <a:solidFill>
                  <a:srgbClr val="333F70"/>
                </a:solidFill>
                <a:latin typeface="Unbounded Bold" pitchFamily="34" charset="0"/>
                <a:ea typeface="Unbounded Bold" pitchFamily="34" charset="-122"/>
                <a:cs typeface="Unbounded Bold" pitchFamily="34" charset="-120"/>
              </a:rPr>
              <a:t>2</a:t>
            </a:r>
            <a:endParaRPr lang="en-US" sz="2050" dirty="0"/>
          </a:p>
        </p:txBody>
      </p:sp>
      <p:sp>
        <p:nvSpPr>
          <p:cNvPr id="9" name="Text 5"/>
          <p:cNvSpPr/>
          <p:nvPr/>
        </p:nvSpPr>
        <p:spPr>
          <a:xfrm>
            <a:off x="6406515" y="2834283"/>
            <a:ext cx="3201114" cy="328255"/>
          </a:xfrm>
          <a:prstGeom prst="rect">
            <a:avLst/>
          </a:prstGeom>
          <a:noFill/>
          <a:ln/>
        </p:spPr>
        <p:txBody>
          <a:bodyPr wrap="none" lIns="0" tIns="0" rIns="0" bIns="0" rtlCol="0" anchor="t"/>
          <a:lstStyle/>
          <a:p>
            <a:pPr marL="0" indent="0" algn="l">
              <a:lnSpc>
                <a:spcPts val="2550"/>
              </a:lnSpc>
              <a:buNone/>
            </a:pPr>
            <a:r>
              <a:rPr lang="en-US" sz="2050" b="1" dirty="0">
                <a:solidFill>
                  <a:srgbClr val="333F70"/>
                </a:solidFill>
                <a:latin typeface="Unbounded Bold" pitchFamily="34" charset="0"/>
                <a:ea typeface="Unbounded Bold" pitchFamily="34" charset="-122"/>
                <a:cs typeface="Unbounded Bold" pitchFamily="34" charset="-120"/>
              </a:rPr>
              <a:t>Collision Avoidance</a:t>
            </a:r>
            <a:endParaRPr lang="en-US" sz="2050" dirty="0"/>
          </a:p>
        </p:txBody>
      </p:sp>
      <p:sp>
        <p:nvSpPr>
          <p:cNvPr id="10" name="Shape 6"/>
          <p:cNvSpPr/>
          <p:nvPr/>
        </p:nvSpPr>
        <p:spPr>
          <a:xfrm>
            <a:off x="6248995" y="3389233"/>
            <a:ext cx="7593568" cy="11430"/>
          </a:xfrm>
          <a:prstGeom prst="roundRect">
            <a:avLst>
              <a:gd name="adj" fmla="val 772014"/>
            </a:avLst>
          </a:prstGeom>
          <a:solidFill>
            <a:srgbClr val="BCDBD4"/>
          </a:solidFill>
          <a:ln/>
        </p:spPr>
      </p:sp>
      <p:pic>
        <p:nvPicPr>
          <p:cNvPr id="11" name="Image 2" descr="preencoded.png"/>
          <p:cNvPicPr>
            <a:picLocks noChangeAspect="1"/>
          </p:cNvPicPr>
          <p:nvPr/>
        </p:nvPicPr>
        <p:blipFill>
          <a:blip r:embed="rId5"/>
          <a:stretch>
            <a:fillRect/>
          </a:stretch>
        </p:blipFill>
        <p:spPr>
          <a:xfrm>
            <a:off x="768191" y="3425071"/>
            <a:ext cx="6514028" cy="748308"/>
          </a:xfrm>
          <a:prstGeom prst="rect">
            <a:avLst/>
          </a:prstGeom>
        </p:spPr>
      </p:pic>
      <p:sp>
        <p:nvSpPr>
          <p:cNvPr id="12" name="Text 7"/>
          <p:cNvSpPr/>
          <p:nvPr/>
        </p:nvSpPr>
        <p:spPr>
          <a:xfrm>
            <a:off x="3915013" y="3589139"/>
            <a:ext cx="220266" cy="420172"/>
          </a:xfrm>
          <a:prstGeom prst="rect">
            <a:avLst/>
          </a:prstGeom>
          <a:noFill/>
          <a:ln/>
        </p:spPr>
        <p:txBody>
          <a:bodyPr wrap="none" lIns="0" tIns="0" rIns="0" bIns="0" rtlCol="0" anchor="t"/>
          <a:lstStyle/>
          <a:p>
            <a:pPr marL="0" indent="0" algn="ctr">
              <a:lnSpc>
                <a:spcPts val="3300"/>
              </a:lnSpc>
              <a:buNone/>
            </a:pPr>
            <a:r>
              <a:rPr lang="en-US" sz="2050" b="1" dirty="0">
                <a:solidFill>
                  <a:srgbClr val="333F70"/>
                </a:solidFill>
                <a:latin typeface="Unbounded Bold" pitchFamily="34" charset="0"/>
                <a:ea typeface="Unbounded Bold" pitchFamily="34" charset="-122"/>
                <a:cs typeface="Unbounded Bold" pitchFamily="34" charset="-120"/>
              </a:rPr>
              <a:t>3</a:t>
            </a:r>
            <a:endParaRPr lang="en-US" sz="2050" dirty="0"/>
          </a:p>
        </p:txBody>
      </p:sp>
      <p:sp>
        <p:nvSpPr>
          <p:cNvPr id="13" name="Text 8"/>
          <p:cNvSpPr/>
          <p:nvPr/>
        </p:nvSpPr>
        <p:spPr>
          <a:xfrm>
            <a:off x="7492246" y="3635097"/>
            <a:ext cx="2142887" cy="328255"/>
          </a:xfrm>
          <a:prstGeom prst="rect">
            <a:avLst/>
          </a:prstGeom>
          <a:noFill/>
          <a:ln/>
        </p:spPr>
        <p:txBody>
          <a:bodyPr wrap="none" lIns="0" tIns="0" rIns="0" bIns="0" rtlCol="0" anchor="t"/>
          <a:lstStyle/>
          <a:p>
            <a:pPr marL="0" indent="0" algn="l">
              <a:lnSpc>
                <a:spcPts val="2550"/>
              </a:lnSpc>
              <a:buNone/>
            </a:pPr>
            <a:r>
              <a:rPr lang="en-US" sz="2050" b="1" dirty="0">
                <a:solidFill>
                  <a:srgbClr val="333F70"/>
                </a:solidFill>
                <a:latin typeface="Unbounded Bold" pitchFamily="34" charset="0"/>
                <a:ea typeface="Unbounded Bold" pitchFamily="34" charset="-122"/>
                <a:cs typeface="Unbounded Bold" pitchFamily="34" charset="-120"/>
              </a:rPr>
              <a:t>Hinge Design</a:t>
            </a:r>
            <a:endParaRPr lang="en-US" sz="2050" dirty="0"/>
          </a:p>
        </p:txBody>
      </p:sp>
      <p:sp>
        <p:nvSpPr>
          <p:cNvPr id="14" name="Text 9"/>
          <p:cNvSpPr/>
          <p:nvPr/>
        </p:nvSpPr>
        <p:spPr>
          <a:xfrm>
            <a:off x="735330" y="4409718"/>
            <a:ext cx="13159740" cy="336233"/>
          </a:xfrm>
          <a:prstGeom prst="rect">
            <a:avLst/>
          </a:prstGeom>
          <a:noFill/>
          <a:ln/>
        </p:spPr>
        <p:txBody>
          <a:bodyPr wrap="none" lIns="0" tIns="0" rIns="0" bIns="0" rtlCol="0" anchor="t"/>
          <a:lstStyle/>
          <a:p>
            <a:pPr marL="0" indent="0">
              <a:lnSpc>
                <a:spcPts val="2600"/>
              </a:lnSpc>
              <a:buNone/>
            </a:pPr>
            <a:r>
              <a:rPr lang="en-US" sz="1650" dirty="0">
                <a:solidFill>
                  <a:srgbClr val="333F70"/>
                </a:solidFill>
                <a:latin typeface="Open Sans" pitchFamily="34" charset="0"/>
                <a:ea typeface="Open Sans" pitchFamily="34" charset="-122"/>
                <a:cs typeface="Open Sans" pitchFamily="34" charset="-120"/>
              </a:rPr>
              <a:t>While the simulation was successful, several challenges were faced during the development:</a:t>
            </a:r>
            <a:endParaRPr lang="en-US" sz="1650" dirty="0"/>
          </a:p>
        </p:txBody>
      </p:sp>
      <p:sp>
        <p:nvSpPr>
          <p:cNvPr id="15" name="Text 10"/>
          <p:cNvSpPr/>
          <p:nvPr/>
        </p:nvSpPr>
        <p:spPr>
          <a:xfrm>
            <a:off x="735330" y="4982289"/>
            <a:ext cx="13159740" cy="672465"/>
          </a:xfrm>
          <a:prstGeom prst="rect">
            <a:avLst/>
          </a:prstGeom>
          <a:noFill/>
          <a:ln/>
        </p:spPr>
        <p:txBody>
          <a:bodyPr wrap="square" lIns="0" tIns="0" rIns="0" bIns="0" rtlCol="0" anchor="t"/>
          <a:lstStyle/>
          <a:p>
            <a:pPr marL="342900" indent="-342900">
              <a:lnSpc>
                <a:spcPts val="2600"/>
              </a:lnSpc>
              <a:buSzPct val="100000"/>
              <a:buChar char="•"/>
            </a:pPr>
            <a:r>
              <a:rPr lang="en-US" sz="1650" dirty="0">
                <a:solidFill>
                  <a:srgbClr val="333F70"/>
                </a:solidFill>
                <a:latin typeface="Open Sans" pitchFamily="34" charset="0"/>
                <a:ea typeface="Open Sans" pitchFamily="34" charset="-122"/>
                <a:cs typeface="Open Sans" pitchFamily="34" charset="-120"/>
              </a:rPr>
              <a:t>Ensuring that the robots followed an efficient path to avoid unnecessary movements and reduce cycle time was a significant challenge. We had to carefully design the robot paths to ensure that the robots did not collide or move inefficiently.</a:t>
            </a:r>
            <a:endParaRPr lang="en-US" sz="1650" dirty="0"/>
          </a:p>
        </p:txBody>
      </p:sp>
      <p:sp>
        <p:nvSpPr>
          <p:cNvPr id="16" name="Text 11"/>
          <p:cNvSpPr/>
          <p:nvPr/>
        </p:nvSpPr>
        <p:spPr>
          <a:xfrm>
            <a:off x="735330" y="5728216"/>
            <a:ext cx="13159740" cy="1008698"/>
          </a:xfrm>
          <a:prstGeom prst="rect">
            <a:avLst/>
          </a:prstGeom>
          <a:noFill/>
          <a:ln/>
        </p:spPr>
        <p:txBody>
          <a:bodyPr wrap="square" lIns="0" tIns="0" rIns="0" bIns="0" rtlCol="0" anchor="t"/>
          <a:lstStyle/>
          <a:p>
            <a:pPr marL="342900" indent="-342900">
              <a:lnSpc>
                <a:spcPts val="2600"/>
              </a:lnSpc>
              <a:buSzPct val="100000"/>
              <a:buChar char="•"/>
            </a:pPr>
            <a:r>
              <a:rPr lang="en-US" sz="1650" dirty="0">
                <a:solidFill>
                  <a:srgbClr val="333F70"/>
                </a:solidFill>
                <a:latin typeface="Open Sans" pitchFamily="34" charset="0"/>
                <a:ea typeface="Open Sans" pitchFamily="34" charset="-122"/>
                <a:cs typeface="Open Sans" pitchFamily="34" charset="-120"/>
              </a:rPr>
              <a:t>Since two robots were working simultaneously in the same workcell, it was crucial to ensure that their movements did not interfere with one another. RoboDK’s collision detection feature helped to mitigate these issues by alerting us when a potential collision was detected and suggesting modifications to the path.</a:t>
            </a:r>
            <a:endParaRPr lang="en-US" sz="1650" dirty="0"/>
          </a:p>
        </p:txBody>
      </p:sp>
      <p:sp>
        <p:nvSpPr>
          <p:cNvPr id="17" name="Text 12"/>
          <p:cNvSpPr/>
          <p:nvPr/>
        </p:nvSpPr>
        <p:spPr>
          <a:xfrm>
            <a:off x="735330" y="6810375"/>
            <a:ext cx="13159740" cy="672465"/>
          </a:xfrm>
          <a:prstGeom prst="rect">
            <a:avLst/>
          </a:prstGeom>
          <a:noFill/>
          <a:ln/>
        </p:spPr>
        <p:txBody>
          <a:bodyPr wrap="square" lIns="0" tIns="0" rIns="0" bIns="0" rtlCol="0" anchor="t"/>
          <a:lstStyle/>
          <a:p>
            <a:pPr marL="342900" indent="-342900">
              <a:lnSpc>
                <a:spcPts val="2600"/>
              </a:lnSpc>
              <a:buSzPct val="100000"/>
              <a:buChar char="•"/>
            </a:pPr>
            <a:r>
              <a:rPr lang="en-US" sz="1650" dirty="0">
                <a:solidFill>
                  <a:srgbClr val="333F70"/>
                </a:solidFill>
                <a:latin typeface="Open Sans" pitchFamily="34" charset="0"/>
                <a:ea typeface="Open Sans" pitchFamily="34" charset="-122"/>
                <a:cs typeface="Open Sans" pitchFamily="34" charset="-120"/>
              </a:rPr>
              <a:t>The hinges were custom-designed, and it was essential that the robots precisely attached them in the correct position to avoid any misalignment during assembly.</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100632"/>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Conclusion and Result</a:t>
            </a:r>
            <a:endParaRPr lang="en-US" sz="4450" dirty="0"/>
          </a:p>
        </p:txBody>
      </p:sp>
      <p:sp>
        <p:nvSpPr>
          <p:cNvPr id="4" name="Text 1"/>
          <p:cNvSpPr/>
          <p:nvPr/>
        </p:nvSpPr>
        <p:spPr>
          <a:xfrm>
            <a:off x="793790" y="5149572"/>
            <a:ext cx="13042821" cy="1814513"/>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The simulation of the car door assembly line using RoboDK was a successful endeavor. The project demonstrated the capabilities of RoboDK in automating complex industrial processes. The simulation provided valuable insights into the design and implementation of automated assembly lines, highlighting the importance of factors such as robot path planning, collision avoidance, and hinge design. The project also showcased the potential of RoboDK as a powerful tool for offline programming and simulation of industrial robots.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987</Words>
  <Application>Microsoft Office PowerPoint</Application>
  <PresentationFormat>Custom</PresentationFormat>
  <Paragraphs>78</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Open Sans Bold</vt:lpstr>
      <vt:lpstr>Unbounded Bold</vt:lpstr>
      <vt:lpstr>Arial</vt:lpstr>
      <vt:lpstr>Open Sans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artin1382mokhtariha@gmail.com</cp:lastModifiedBy>
  <cp:revision>5</cp:revision>
  <dcterms:created xsi:type="dcterms:W3CDTF">2025-01-22T09:14:53Z</dcterms:created>
  <dcterms:modified xsi:type="dcterms:W3CDTF">2025-01-22T09:57:15Z</dcterms:modified>
</cp:coreProperties>
</file>